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6"/>
  </p:notesMasterIdLst>
  <p:sldIdLst>
    <p:sldId id="291" r:id="rId2"/>
    <p:sldId id="293" r:id="rId3"/>
    <p:sldId id="294" r:id="rId4"/>
    <p:sldId id="295" r:id="rId5"/>
    <p:sldId id="374" r:id="rId6"/>
    <p:sldId id="296" r:id="rId7"/>
    <p:sldId id="298" r:id="rId8"/>
    <p:sldId id="299" r:id="rId9"/>
    <p:sldId id="300" r:id="rId10"/>
    <p:sldId id="301" r:id="rId11"/>
    <p:sldId id="302" r:id="rId12"/>
    <p:sldId id="303" r:id="rId13"/>
    <p:sldId id="305" r:id="rId14"/>
    <p:sldId id="306" r:id="rId15"/>
    <p:sldId id="307" r:id="rId16"/>
    <p:sldId id="308" r:id="rId17"/>
    <p:sldId id="309" r:id="rId18"/>
    <p:sldId id="405" r:id="rId19"/>
    <p:sldId id="409" r:id="rId20"/>
    <p:sldId id="313" r:id="rId21"/>
    <p:sldId id="314" r:id="rId22"/>
    <p:sldId id="315" r:id="rId23"/>
    <p:sldId id="316" r:id="rId24"/>
    <p:sldId id="317" r:id="rId25"/>
    <p:sldId id="319" r:id="rId26"/>
    <p:sldId id="320" r:id="rId27"/>
    <p:sldId id="321" r:id="rId28"/>
    <p:sldId id="322" r:id="rId29"/>
    <p:sldId id="326" r:id="rId30"/>
    <p:sldId id="327" r:id="rId31"/>
    <p:sldId id="329" r:id="rId32"/>
    <p:sldId id="330" r:id="rId33"/>
    <p:sldId id="419" r:id="rId34"/>
    <p:sldId id="331" r:id="rId35"/>
    <p:sldId id="332" r:id="rId36"/>
    <p:sldId id="333" r:id="rId37"/>
    <p:sldId id="334" r:id="rId38"/>
    <p:sldId id="336" r:id="rId39"/>
    <p:sldId id="338" r:id="rId40"/>
    <p:sldId id="484" r:id="rId41"/>
    <p:sldId id="485" r:id="rId42"/>
    <p:sldId id="486" r:id="rId43"/>
    <p:sldId id="487" r:id="rId44"/>
    <p:sldId id="488" r:id="rId45"/>
    <p:sldId id="489" r:id="rId46"/>
    <p:sldId id="449" r:id="rId47"/>
    <p:sldId id="448" r:id="rId48"/>
    <p:sldId id="450" r:id="rId49"/>
    <p:sldId id="451" r:id="rId50"/>
    <p:sldId id="452" r:id="rId51"/>
    <p:sldId id="453" r:id="rId52"/>
    <p:sldId id="454" r:id="rId53"/>
    <p:sldId id="455" r:id="rId54"/>
    <p:sldId id="439" r:id="rId55"/>
    <p:sldId id="440" r:id="rId56"/>
    <p:sldId id="442" r:id="rId57"/>
    <p:sldId id="444" r:id="rId58"/>
    <p:sldId id="457" r:id="rId59"/>
    <p:sldId id="458" r:id="rId60"/>
    <p:sldId id="459" r:id="rId61"/>
    <p:sldId id="460" r:id="rId62"/>
    <p:sldId id="461" r:id="rId63"/>
    <p:sldId id="462" r:id="rId64"/>
    <p:sldId id="463" r:id="rId65"/>
    <p:sldId id="464" r:id="rId66"/>
    <p:sldId id="465" r:id="rId67"/>
    <p:sldId id="466" r:id="rId68"/>
    <p:sldId id="467" r:id="rId69"/>
    <p:sldId id="468" r:id="rId70"/>
    <p:sldId id="469" r:id="rId71"/>
    <p:sldId id="470" r:id="rId72"/>
    <p:sldId id="471" r:id="rId73"/>
    <p:sldId id="472" r:id="rId74"/>
    <p:sldId id="473" r:id="rId75"/>
    <p:sldId id="474" r:id="rId76"/>
    <p:sldId id="475" r:id="rId77"/>
    <p:sldId id="476" r:id="rId78"/>
    <p:sldId id="477" r:id="rId79"/>
    <p:sldId id="478" r:id="rId80"/>
    <p:sldId id="479" r:id="rId81"/>
    <p:sldId id="480" r:id="rId82"/>
    <p:sldId id="481" r:id="rId83"/>
    <p:sldId id="482" r:id="rId84"/>
    <p:sldId id="483" r:id="rId8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CC"/>
    <a:srgbClr val="3333FF"/>
    <a:srgbClr val="6666FF"/>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8" d="100"/>
          <a:sy n="118" d="100"/>
        </p:scale>
        <p:origin x="-1350" y="27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 Id="rId4" Type="http://schemas.openxmlformats.org/officeDocument/2006/relationships/image" Target="../media/image5.png"/></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image" Target="../media/image33.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5.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6.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7.png"/></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image" Target="../media/image38.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0.png"/></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image" Target="../media/image41.png"/></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image" Target="../media/image44.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64.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65.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image" Target="../media/image68.png"/></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image" Target="../media/image7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CE5879-A071-48F3-A9BC-D9E62E825613}" type="datetimeFigureOut">
              <a:rPr lang="en-US" smtClean="0"/>
              <a:t>2/12/2025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72F0E0-20C1-44CD-83A1-085CB63901A7}" type="slidenum">
              <a:rPr lang="en-US" smtClean="0"/>
              <a:t>‹#›</a:t>
            </a:fld>
            <a:endParaRPr lang="en-US"/>
          </a:p>
        </p:txBody>
      </p:sp>
    </p:spTree>
    <p:extLst>
      <p:ext uri="{BB962C8B-B14F-4D97-AF65-F5344CB8AC3E}">
        <p14:creationId xmlns:p14="http://schemas.microsoft.com/office/powerpoint/2010/main" val="1532844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0F25AD5-0BB1-48CE-A396-9DF0B03904DB}" type="slidenum">
              <a:rPr lang="en-US" smtClean="0"/>
              <a:pPr/>
              <a:t>81</a:t>
            </a:fld>
            <a:endParaRPr lang="en-US"/>
          </a:p>
        </p:txBody>
      </p:sp>
    </p:spTree>
    <p:extLst>
      <p:ext uri="{BB962C8B-B14F-4D97-AF65-F5344CB8AC3E}">
        <p14:creationId xmlns:p14="http://schemas.microsoft.com/office/powerpoint/2010/main" val="604183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FCB12BDD-5828-4C60-A390-012C4AE544E9}" type="datetimeFigureOut">
              <a:rPr lang="en-US" smtClean="0"/>
              <a:pPr/>
              <a:t>2/12/2025</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39B80574-549B-4323-B216-E31264E7A76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CB12BDD-5828-4C60-A390-012C4AE544E9}" type="datetimeFigureOut">
              <a:rPr lang="en-US" smtClean="0"/>
              <a:pPr/>
              <a:t>2/12/2025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B80574-549B-4323-B216-E31264E7A76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CB12BDD-5828-4C60-A390-012C4AE544E9}" type="datetimeFigureOut">
              <a:rPr lang="en-US" smtClean="0"/>
              <a:pPr/>
              <a:t>2/12/2025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B80574-549B-4323-B216-E31264E7A763}"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685800" y="41148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dt" sz="half" idx="10"/>
          </p:nvPr>
        </p:nvSpPr>
        <p:spPr>
          <a:ln/>
        </p:spPr>
        <p:txBody>
          <a:bodyPr/>
          <a:lstStyle>
            <a:lvl1pPr>
              <a:defRPr/>
            </a:lvl1pPr>
          </a:lstStyle>
          <a:p>
            <a:pPr>
              <a:defRPr/>
            </a:pPr>
            <a:endParaRPr lang="en-GB"/>
          </a:p>
        </p:txBody>
      </p:sp>
      <p:sp>
        <p:nvSpPr>
          <p:cNvPr id="7" name="Rectangle 8"/>
          <p:cNvSpPr>
            <a:spLocks noGrp="1" noChangeArrowheads="1"/>
          </p:cNvSpPr>
          <p:nvPr>
            <p:ph type="ftr" sz="quarter" idx="11"/>
          </p:nvPr>
        </p:nvSpPr>
        <p:spPr>
          <a:ln/>
        </p:spPr>
        <p:txBody>
          <a:bodyPr/>
          <a:lstStyle>
            <a:lvl1pPr>
              <a:defRPr/>
            </a:lvl1pPr>
          </a:lstStyle>
          <a:p>
            <a:pPr>
              <a:defRPr/>
            </a:pPr>
            <a:endParaRPr lang="en-GB"/>
          </a:p>
        </p:txBody>
      </p:sp>
      <p:sp>
        <p:nvSpPr>
          <p:cNvPr id="8" name="Rectangle 9"/>
          <p:cNvSpPr>
            <a:spLocks noGrp="1" noChangeArrowheads="1"/>
          </p:cNvSpPr>
          <p:nvPr>
            <p:ph type="sldNum" sz="quarter" idx="12"/>
          </p:nvPr>
        </p:nvSpPr>
        <p:spPr>
          <a:ln/>
        </p:spPr>
        <p:txBody>
          <a:bodyPr/>
          <a:lstStyle>
            <a:lvl1pPr>
              <a:defRPr/>
            </a:lvl1pPr>
          </a:lstStyle>
          <a:p>
            <a:pPr>
              <a:defRPr/>
            </a:pPr>
            <a:fld id="{CE098003-C90A-4C4C-AF10-CB7EE84559E7}"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FCB12BDD-5828-4C60-A390-012C4AE544E9}" type="datetimeFigureOut">
              <a:rPr lang="en-US" smtClean="0"/>
              <a:pPr/>
              <a:t>2/12/2025</a:t>
            </a:fld>
            <a:endParaRPr lang="en-US"/>
          </a:p>
        </p:txBody>
      </p:sp>
      <p:sp>
        <p:nvSpPr>
          <p:cNvPr id="9" name="Slide Number Placeholder 8"/>
          <p:cNvSpPr>
            <a:spLocks noGrp="1"/>
          </p:cNvSpPr>
          <p:nvPr>
            <p:ph type="sldNum" sz="quarter" idx="15"/>
          </p:nvPr>
        </p:nvSpPr>
        <p:spPr/>
        <p:txBody>
          <a:bodyPr rtlCol="0"/>
          <a:lstStyle/>
          <a:p>
            <a:fld id="{39B80574-549B-4323-B216-E31264E7A763}"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FCB12BDD-5828-4C60-A390-012C4AE544E9}" type="datetimeFigureOut">
              <a:rPr lang="en-US" smtClean="0"/>
              <a:pPr/>
              <a:t>2/12/2025</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39B80574-549B-4323-B216-E31264E7A76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CB12BDD-5828-4C60-A390-012C4AE544E9}" type="datetimeFigureOut">
              <a:rPr lang="en-US" smtClean="0"/>
              <a:pPr/>
              <a:t>2/12/2025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B80574-549B-4323-B216-E31264E7A763}"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FCB12BDD-5828-4C60-A390-012C4AE544E9}" type="datetimeFigureOut">
              <a:rPr lang="en-US" smtClean="0"/>
              <a:pPr/>
              <a:t>2/12/2025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9B80574-549B-4323-B216-E31264E7A763}"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FCB12BDD-5828-4C60-A390-012C4AE544E9}" type="datetimeFigureOut">
              <a:rPr lang="en-US" smtClean="0"/>
              <a:pPr/>
              <a:t>2/12/2025</a:t>
            </a:fld>
            <a:endParaRPr lang="en-US"/>
          </a:p>
        </p:txBody>
      </p:sp>
      <p:sp>
        <p:nvSpPr>
          <p:cNvPr id="7" name="Slide Number Placeholder 6"/>
          <p:cNvSpPr>
            <a:spLocks noGrp="1"/>
          </p:cNvSpPr>
          <p:nvPr>
            <p:ph type="sldNum" sz="quarter" idx="11"/>
          </p:nvPr>
        </p:nvSpPr>
        <p:spPr/>
        <p:txBody>
          <a:bodyPr rtlCol="0"/>
          <a:lstStyle/>
          <a:p>
            <a:fld id="{39B80574-549B-4323-B216-E31264E7A763}"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B12BDD-5828-4C60-A390-012C4AE544E9}" type="datetimeFigureOut">
              <a:rPr lang="en-US" smtClean="0"/>
              <a:pPr/>
              <a:t>2/12/2025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9B80574-549B-4323-B216-E31264E7A76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FCB12BDD-5828-4C60-A390-012C4AE544E9}" type="datetimeFigureOut">
              <a:rPr lang="en-US" smtClean="0"/>
              <a:pPr/>
              <a:t>2/12/2025</a:t>
            </a:fld>
            <a:endParaRPr lang="en-US"/>
          </a:p>
        </p:txBody>
      </p:sp>
      <p:sp>
        <p:nvSpPr>
          <p:cNvPr id="22" name="Slide Number Placeholder 21"/>
          <p:cNvSpPr>
            <a:spLocks noGrp="1"/>
          </p:cNvSpPr>
          <p:nvPr>
            <p:ph type="sldNum" sz="quarter" idx="15"/>
          </p:nvPr>
        </p:nvSpPr>
        <p:spPr/>
        <p:txBody>
          <a:bodyPr rtlCol="0"/>
          <a:lstStyle/>
          <a:p>
            <a:fld id="{39B80574-549B-4323-B216-E31264E7A763}"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FCB12BDD-5828-4C60-A390-012C4AE544E9}" type="datetimeFigureOut">
              <a:rPr lang="en-US" smtClean="0"/>
              <a:pPr/>
              <a:t>2/12/2025</a:t>
            </a:fld>
            <a:endParaRPr lang="en-US"/>
          </a:p>
        </p:txBody>
      </p:sp>
      <p:sp>
        <p:nvSpPr>
          <p:cNvPr id="18" name="Slide Number Placeholder 17"/>
          <p:cNvSpPr>
            <a:spLocks noGrp="1"/>
          </p:cNvSpPr>
          <p:nvPr>
            <p:ph type="sldNum" sz="quarter" idx="11"/>
          </p:nvPr>
        </p:nvSpPr>
        <p:spPr/>
        <p:txBody>
          <a:bodyPr rtlCol="0"/>
          <a:lstStyle/>
          <a:p>
            <a:fld id="{39B80574-549B-4323-B216-E31264E7A763}"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FCB12BDD-5828-4C60-A390-012C4AE544E9}" type="datetimeFigureOut">
              <a:rPr lang="en-US" smtClean="0"/>
              <a:pPr/>
              <a:t>2/12/2025</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39B80574-549B-4323-B216-E31264E7A76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34.png"/><Relationship Id="rId5" Type="http://schemas.openxmlformats.org/officeDocument/2006/relationships/oleObject" Target="../embeddings/oleObject16.bin"/><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oleObject" Target="../embeddings/oleObject2.bin"/><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oleObject" Target="../embeddings/oleObject4.bin"/></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image" Target="../media/image36.png"/></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37.png"/></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12.xml"/><Relationship Id="rId1" Type="http://schemas.openxmlformats.org/officeDocument/2006/relationships/vmlDrawing" Target="../drawings/vmlDrawing14.vml"/><Relationship Id="rId6" Type="http://schemas.openxmlformats.org/officeDocument/2006/relationships/image" Target="../media/image39.png"/><Relationship Id="rId5" Type="http://schemas.openxmlformats.org/officeDocument/2006/relationships/oleObject" Target="../embeddings/oleObject21.bin"/><Relationship Id="rId4" Type="http://schemas.openxmlformats.org/officeDocument/2006/relationships/image" Target="../media/image38.png"/></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image" Target="../media/image4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oleObject" Target="../embeddings/oleObject6.bin"/><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42.png"/><Relationship Id="rId5" Type="http://schemas.openxmlformats.org/officeDocument/2006/relationships/oleObject" Target="../embeddings/oleObject24.bin"/><Relationship Id="rId4" Type="http://schemas.openxmlformats.org/officeDocument/2006/relationships/image" Target="../media/image41.png"/></Relationships>
</file>

<file path=ppt/slides/_rels/slide6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4.xml"/><Relationship Id="rId1" Type="http://schemas.openxmlformats.org/officeDocument/2006/relationships/vmlDrawing" Target="../drawings/vmlDrawing17.vml"/><Relationship Id="rId6" Type="http://schemas.openxmlformats.org/officeDocument/2006/relationships/image" Target="../media/image45.png"/><Relationship Id="rId5" Type="http://schemas.openxmlformats.org/officeDocument/2006/relationships/oleObject" Target="../embeddings/oleObject26.bin"/><Relationship Id="rId4" Type="http://schemas.openxmlformats.org/officeDocument/2006/relationships/image" Target="../media/image44.png"/></Relationships>
</file>

<file path=ppt/slides/_rels/slide6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7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7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7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image" Target="../media/image64.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image" Target="../media/image65.png"/></Relationships>
</file>

<file path=ppt/slides/_rels/slide7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image" Target="../media/image69.png"/><Relationship Id="rId5" Type="http://schemas.openxmlformats.org/officeDocument/2006/relationships/oleObject" Target="../embeddings/oleObject30.bin"/><Relationship Id="rId4" Type="http://schemas.openxmlformats.org/officeDocument/2006/relationships/image" Target="../media/image68.png"/></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image" Target="../media/image71.png"/><Relationship Id="rId5" Type="http://schemas.openxmlformats.org/officeDocument/2006/relationships/oleObject" Target="../embeddings/oleObject32.bin"/><Relationship Id="rId4" Type="http://schemas.openxmlformats.org/officeDocument/2006/relationships/image" Target="../media/image70.png"/></Relationships>
</file>

<file path=ppt/slides/_rels/slide8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2.png"/><Relationship Id="rId4" Type="http://schemas.openxmlformats.org/officeDocument/2006/relationships/oleObject" Target="../embeddings/oleObject8.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28794" y="1357298"/>
            <a:ext cx="6172200" cy="1894362"/>
          </a:xfrm>
        </p:spPr>
        <p:txBody>
          <a:bodyPr>
            <a:normAutofit/>
          </a:bodyPr>
          <a:lstStyle/>
          <a:p>
            <a:r>
              <a:rPr lang="en-US" sz="5400" dirty="0" err="1" smtClean="0">
                <a:solidFill>
                  <a:srgbClr val="0070C0"/>
                </a:solidFill>
              </a:rPr>
              <a:t>Sinonasal</a:t>
            </a:r>
            <a:r>
              <a:rPr lang="en-US" sz="5400" dirty="0" smtClean="0">
                <a:solidFill>
                  <a:srgbClr val="0070C0"/>
                </a:solidFill>
              </a:rPr>
              <a:t> polyposis</a:t>
            </a:r>
            <a:endParaRPr lang="en-US" sz="5400" dirty="0">
              <a:solidFill>
                <a:srgbClr val="0070C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600CC"/>
                </a:solidFill>
              </a:rPr>
              <a:t>Antrochoanal </a:t>
            </a:r>
            <a:r>
              <a:rPr lang="en-US" dirty="0" smtClean="0">
                <a:solidFill>
                  <a:srgbClr val="6600CC"/>
                </a:solidFill>
              </a:rPr>
              <a:t>polyp </a:t>
            </a:r>
            <a:r>
              <a:rPr lang="x-none" smtClean="0">
                <a:solidFill>
                  <a:srgbClr val="6600CC"/>
                </a:solidFill>
              </a:rPr>
              <a:t>– </a:t>
            </a:r>
            <a:r>
              <a:rPr lang="en-US" dirty="0" smtClean="0">
                <a:solidFill>
                  <a:srgbClr val="6600CC"/>
                </a:solidFill>
              </a:rPr>
              <a:t>nasal endoscopy</a:t>
            </a:r>
            <a:r>
              <a:rPr lang="x-none" smtClean="0">
                <a:solidFill>
                  <a:srgbClr val="6600CC"/>
                </a:solidFill>
              </a:rPr>
              <a:t> </a:t>
            </a:r>
            <a:endParaRPr lang="en-US" dirty="0">
              <a:solidFill>
                <a:srgbClr val="6600CC"/>
              </a:solidFill>
            </a:endParaRPr>
          </a:p>
        </p:txBody>
      </p:sp>
      <p:graphicFrame>
        <p:nvGraphicFramePr>
          <p:cNvPr id="13314" name="Object 3"/>
          <p:cNvGraphicFramePr>
            <a:graphicFrameLocks noGrp="1" noChangeAspect="1"/>
          </p:cNvGraphicFramePr>
          <p:nvPr>
            <p:ph sz="quarter" idx="1"/>
          </p:nvPr>
        </p:nvGraphicFramePr>
        <p:xfrm>
          <a:off x="1714480" y="1643050"/>
          <a:ext cx="5140572" cy="4146856"/>
        </p:xfrm>
        <a:graphic>
          <a:graphicData uri="http://schemas.openxmlformats.org/presentationml/2006/ole">
            <mc:AlternateContent xmlns:mc="http://schemas.openxmlformats.org/markup-compatibility/2006">
              <mc:Choice xmlns:v="urn:schemas-microsoft-com:vml" Requires="v">
                <p:oleObj spid="_x0000_s13384" name="Photo Editor Photo" r:id="rId3" imgW="2561905" imgH="2066667" progId="">
                  <p:embed/>
                </p:oleObj>
              </mc:Choice>
              <mc:Fallback>
                <p:oleObj name="Photo Editor Photo" r:id="rId3" imgW="2561905" imgH="2066667"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4480" y="1643050"/>
                        <a:ext cx="5140572" cy="41468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6908"/>
          </a:xfrm>
        </p:spPr>
        <p:txBody>
          <a:bodyPr/>
          <a:lstStyle/>
          <a:p>
            <a:r>
              <a:rPr lang="en-US" dirty="0">
                <a:solidFill>
                  <a:srgbClr val="6600CC"/>
                </a:solidFill>
              </a:rPr>
              <a:t>Antrochoanal polyp</a:t>
            </a:r>
          </a:p>
        </p:txBody>
      </p:sp>
      <p:graphicFrame>
        <p:nvGraphicFramePr>
          <p:cNvPr id="14338" name="Object 3"/>
          <p:cNvGraphicFramePr>
            <a:graphicFrameLocks noGrp="1" noChangeAspect="1"/>
          </p:cNvGraphicFramePr>
          <p:nvPr>
            <p:ph sz="quarter" idx="1"/>
          </p:nvPr>
        </p:nvGraphicFramePr>
        <p:xfrm>
          <a:off x="1500166" y="1500174"/>
          <a:ext cx="5514975" cy="4048125"/>
        </p:xfrm>
        <a:graphic>
          <a:graphicData uri="http://schemas.openxmlformats.org/presentationml/2006/ole">
            <mc:AlternateContent xmlns:mc="http://schemas.openxmlformats.org/markup-compatibility/2006">
              <mc:Choice xmlns:v="urn:schemas-microsoft-com:vml" Requires="v">
                <p:oleObj spid="_x0000_s14407" name="Photo Editor Photo" r:id="rId3" imgW="5514286" imgH="4048690" progId="">
                  <p:embed/>
                </p:oleObj>
              </mc:Choice>
              <mc:Fallback>
                <p:oleObj name="Photo Editor Photo" r:id="rId3" imgW="5514286" imgH="4048690"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0166" y="1500174"/>
                        <a:ext cx="5514975" cy="4048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600CC"/>
                </a:solidFill>
              </a:rPr>
              <a:t>Antrochoanal polyp</a:t>
            </a:r>
            <a:r>
              <a:rPr lang="x-none" dirty="0" smtClean="0">
                <a:solidFill>
                  <a:srgbClr val="6600CC"/>
                </a:solidFill>
              </a:rPr>
              <a:t> – </a:t>
            </a:r>
            <a:r>
              <a:rPr lang="en-US" dirty="0" smtClean="0">
                <a:solidFill>
                  <a:srgbClr val="6600CC"/>
                </a:solidFill>
              </a:rPr>
              <a:t>CT</a:t>
            </a:r>
            <a:r>
              <a:rPr lang="x-none" dirty="0" smtClean="0">
                <a:solidFill>
                  <a:srgbClr val="6600CC"/>
                </a:solidFill>
              </a:rPr>
              <a:t> </a:t>
            </a:r>
            <a:endParaRPr lang="en-US" dirty="0">
              <a:solidFill>
                <a:srgbClr val="6600CC"/>
              </a:solidFill>
            </a:endParaRPr>
          </a:p>
        </p:txBody>
      </p:sp>
      <p:pic>
        <p:nvPicPr>
          <p:cNvPr id="4" name="Content Placeholder 3"/>
          <p:cNvPicPr>
            <a:picLocks noGrp="1"/>
          </p:cNvPicPr>
          <p:nvPr>
            <p:ph sz="quarter" idx="1"/>
          </p:nvPr>
        </p:nvPicPr>
        <p:blipFill>
          <a:blip r:embed="rId2"/>
          <a:srcRect/>
          <a:stretch>
            <a:fillRect/>
          </a:stretch>
        </p:blipFill>
        <p:spPr>
          <a:xfrm>
            <a:off x="285720" y="1928802"/>
            <a:ext cx="4000528" cy="2786081"/>
          </a:xfrm>
          <a:ln>
            <a:solidFill>
              <a:srgbClr val="6600CC"/>
            </a:solidFill>
          </a:ln>
        </p:spPr>
      </p:pic>
      <p:pic>
        <p:nvPicPr>
          <p:cNvPr id="5" name="Picture 4"/>
          <p:cNvPicPr>
            <a:picLocks noChangeAspect="1" noChangeArrowheads="1"/>
          </p:cNvPicPr>
          <p:nvPr/>
        </p:nvPicPr>
        <p:blipFill>
          <a:blip r:embed="rId3"/>
          <a:srcRect b="4073"/>
          <a:stretch>
            <a:fillRect/>
          </a:stretch>
        </p:blipFill>
        <p:spPr bwMode="auto">
          <a:xfrm>
            <a:off x="4429124" y="1928802"/>
            <a:ext cx="4105805" cy="2786082"/>
          </a:xfrm>
          <a:prstGeom prst="rect">
            <a:avLst/>
          </a:prstGeom>
          <a:noFill/>
          <a:ln w="9525">
            <a:solidFill>
              <a:srgbClr val="6600CC"/>
            </a:solid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14546" y="642918"/>
            <a:ext cx="6172200" cy="3375512"/>
          </a:xfrm>
        </p:spPr>
        <p:txBody>
          <a:bodyPr>
            <a:noAutofit/>
          </a:bodyPr>
          <a:lstStyle/>
          <a:p>
            <a:r>
              <a:rPr lang="en-US" sz="5400" dirty="0">
                <a:solidFill>
                  <a:srgbClr val="0070C0"/>
                </a:solidFill>
              </a:rPr>
              <a:t>Inflammatory diseases of </a:t>
            </a:r>
            <a:r>
              <a:rPr lang="en-US" sz="5400" dirty="0" smtClean="0">
                <a:solidFill>
                  <a:srgbClr val="0070C0"/>
                </a:solidFill>
              </a:rPr>
              <a:t>the </a:t>
            </a:r>
            <a:r>
              <a:rPr lang="en-US" sz="5400" dirty="0" err="1" smtClean="0">
                <a:solidFill>
                  <a:srgbClr val="0070C0"/>
                </a:solidFill>
              </a:rPr>
              <a:t>paranasal</a:t>
            </a:r>
            <a:r>
              <a:rPr lang="en-US" sz="5400" dirty="0" smtClean="0">
                <a:solidFill>
                  <a:srgbClr val="0070C0"/>
                </a:solidFill>
              </a:rPr>
              <a:t> sinuses</a:t>
            </a:r>
            <a:endParaRPr lang="en-US" sz="5400" dirty="0">
              <a:solidFill>
                <a:srgbClr val="0070C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6908"/>
          </a:xfrm>
        </p:spPr>
        <p:txBody>
          <a:bodyPr>
            <a:normAutofit/>
          </a:bodyPr>
          <a:lstStyle/>
          <a:p>
            <a:r>
              <a:rPr lang="en-US" b="1" dirty="0" smtClean="0"/>
              <a:t>Classification</a:t>
            </a:r>
            <a:endParaRPr lang="en-US" b="1" dirty="0"/>
          </a:p>
        </p:txBody>
      </p:sp>
      <p:sp>
        <p:nvSpPr>
          <p:cNvPr id="3" name="Content Placeholder 2"/>
          <p:cNvSpPr>
            <a:spLocks noGrp="1"/>
          </p:cNvSpPr>
          <p:nvPr>
            <p:ph sz="quarter" idx="1"/>
          </p:nvPr>
        </p:nvSpPr>
        <p:spPr>
          <a:xfrm>
            <a:off x="428596" y="1357298"/>
            <a:ext cx="7929618" cy="4429156"/>
          </a:xfrm>
        </p:spPr>
        <p:txBody>
          <a:bodyPr>
            <a:normAutofit/>
          </a:bodyPr>
          <a:lstStyle/>
          <a:p>
            <a:r>
              <a:rPr lang="en-US" sz="2800" dirty="0" smtClean="0"/>
              <a:t>Divided into</a:t>
            </a:r>
            <a:r>
              <a:rPr lang="x-none" sz="2800" dirty="0" smtClean="0"/>
              <a:t>:</a:t>
            </a:r>
          </a:p>
          <a:p>
            <a:pPr lvl="1"/>
            <a:r>
              <a:rPr lang="en-US" sz="2800" b="1" dirty="0" smtClean="0">
                <a:solidFill>
                  <a:srgbClr val="6600CC"/>
                </a:solidFill>
              </a:rPr>
              <a:t>Acute</a:t>
            </a:r>
            <a:r>
              <a:rPr lang="x-none" sz="2800" dirty="0" smtClean="0"/>
              <a:t> </a:t>
            </a:r>
            <a:r>
              <a:rPr lang="en-US" sz="2800" dirty="0" smtClean="0"/>
              <a:t>paranasal sinuses inflammation</a:t>
            </a:r>
            <a:endParaRPr lang="x-none" sz="2800" dirty="0" smtClean="0"/>
          </a:p>
          <a:p>
            <a:pPr lvl="1"/>
            <a:r>
              <a:rPr lang="en-US" sz="2800" b="1" dirty="0" smtClean="0">
                <a:solidFill>
                  <a:srgbClr val="6600CC"/>
                </a:solidFill>
              </a:rPr>
              <a:t>Chronic</a:t>
            </a:r>
            <a:r>
              <a:rPr lang="x-none" sz="2800" dirty="0" smtClean="0"/>
              <a:t> </a:t>
            </a:r>
            <a:r>
              <a:rPr lang="en-US" sz="2800" dirty="0"/>
              <a:t>paranasal sinuses </a:t>
            </a:r>
            <a:r>
              <a:rPr lang="en-US" sz="2800" dirty="0" smtClean="0"/>
              <a:t>inflammation</a:t>
            </a:r>
            <a:endParaRPr lang="x-none" dirty="0" smtClean="0"/>
          </a:p>
          <a:p>
            <a:r>
              <a:rPr lang="en-US" sz="2800" dirty="0" smtClean="0"/>
              <a:t>And into</a:t>
            </a:r>
            <a:r>
              <a:rPr lang="x-none" sz="2800" dirty="0" smtClean="0"/>
              <a:t>:</a:t>
            </a:r>
          </a:p>
          <a:p>
            <a:pPr lvl="1"/>
            <a:r>
              <a:rPr lang="en-US" sz="2800" dirty="0" smtClean="0"/>
              <a:t>Paranasal </a:t>
            </a:r>
            <a:r>
              <a:rPr lang="en-US" sz="2800" dirty="0"/>
              <a:t>sinuses </a:t>
            </a:r>
            <a:r>
              <a:rPr lang="en-US" sz="2800" dirty="0" smtClean="0"/>
              <a:t>inflammation in </a:t>
            </a:r>
            <a:r>
              <a:rPr lang="en-US" sz="2800" b="1" dirty="0" smtClean="0">
                <a:solidFill>
                  <a:srgbClr val="6600CC"/>
                </a:solidFill>
              </a:rPr>
              <a:t>adults</a:t>
            </a:r>
            <a:endParaRPr lang="x-none" sz="2800" b="1" dirty="0" smtClean="0">
              <a:solidFill>
                <a:srgbClr val="6600CC"/>
              </a:solidFill>
            </a:endParaRPr>
          </a:p>
          <a:p>
            <a:pPr lvl="1"/>
            <a:r>
              <a:rPr lang="en-US" sz="2800" dirty="0" smtClean="0"/>
              <a:t>Paranasal </a:t>
            </a:r>
            <a:r>
              <a:rPr lang="en-US" sz="2800" dirty="0"/>
              <a:t>sinuses inflammation </a:t>
            </a:r>
            <a:r>
              <a:rPr lang="en-US" sz="2800" dirty="0" smtClean="0"/>
              <a:t>in</a:t>
            </a:r>
            <a:r>
              <a:rPr lang="x-none" sz="2800" dirty="0" smtClean="0"/>
              <a:t> </a:t>
            </a:r>
            <a:r>
              <a:rPr lang="en-US" sz="2800" b="1" dirty="0" smtClean="0">
                <a:solidFill>
                  <a:srgbClr val="6600CC"/>
                </a:solidFill>
              </a:rPr>
              <a:t>children</a:t>
            </a:r>
            <a:endParaRPr lang="x-none" sz="2800" b="1" dirty="0" smtClean="0">
              <a:solidFill>
                <a:srgbClr val="6600CC"/>
              </a:solidFill>
            </a:endParaRPr>
          </a:p>
          <a:p>
            <a:endParaRPr lang="x-none"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642918"/>
            <a:ext cx="8072494" cy="928694"/>
          </a:xfrm>
        </p:spPr>
        <p:txBody>
          <a:bodyPr>
            <a:noAutofit/>
          </a:bodyPr>
          <a:lstStyle/>
          <a:p>
            <a:r>
              <a:rPr lang="en-US" b="1" dirty="0" smtClean="0">
                <a:solidFill>
                  <a:srgbClr val="0070C0"/>
                </a:solidFill>
              </a:rPr>
              <a:t>Acute sinusitis in adults</a:t>
            </a:r>
            <a:endParaRPr lang="en-US" b="1" dirty="0">
              <a:solidFill>
                <a:srgbClr val="0070C0"/>
              </a:solidFill>
            </a:endParaRPr>
          </a:p>
        </p:txBody>
      </p:sp>
      <p:sp>
        <p:nvSpPr>
          <p:cNvPr id="3" name="Content Placeholder 2"/>
          <p:cNvSpPr>
            <a:spLocks noGrp="1"/>
          </p:cNvSpPr>
          <p:nvPr>
            <p:ph sz="quarter" idx="1"/>
          </p:nvPr>
        </p:nvSpPr>
        <p:spPr>
          <a:xfrm>
            <a:off x="428596" y="2000240"/>
            <a:ext cx="7572428" cy="3757626"/>
          </a:xfrm>
        </p:spPr>
        <p:txBody>
          <a:bodyPr>
            <a:normAutofit lnSpcReduction="10000"/>
          </a:bodyPr>
          <a:lstStyle/>
          <a:p>
            <a:r>
              <a:rPr lang="en-US" dirty="0" smtClean="0"/>
              <a:t>Most frequently affects anterior group of paranasal sinuses</a:t>
            </a:r>
            <a:r>
              <a:rPr lang="x-none" dirty="0" smtClean="0"/>
              <a:t>.</a:t>
            </a:r>
          </a:p>
          <a:p>
            <a:r>
              <a:rPr lang="en-US" dirty="0" smtClean="0"/>
              <a:t>Disease of one</a:t>
            </a:r>
            <a:r>
              <a:rPr lang="x-none" dirty="0" smtClean="0"/>
              <a:t> (</a:t>
            </a:r>
            <a:r>
              <a:rPr lang="en-US" dirty="0" err="1" smtClean="0"/>
              <a:t>monosinusitis</a:t>
            </a:r>
            <a:r>
              <a:rPr lang="x-none" dirty="0" smtClean="0"/>
              <a:t>), </a:t>
            </a:r>
            <a:r>
              <a:rPr lang="en-US" dirty="0" smtClean="0"/>
              <a:t>multiple</a:t>
            </a:r>
            <a:r>
              <a:rPr lang="x-none" dirty="0" smtClean="0"/>
              <a:t> (</a:t>
            </a:r>
            <a:r>
              <a:rPr lang="en-US" dirty="0" err="1" smtClean="0"/>
              <a:t>polysinusitis</a:t>
            </a:r>
            <a:r>
              <a:rPr lang="x-none" dirty="0" smtClean="0"/>
              <a:t>) </a:t>
            </a:r>
            <a:r>
              <a:rPr lang="en-US" dirty="0" smtClean="0"/>
              <a:t>or all </a:t>
            </a:r>
            <a:r>
              <a:rPr lang="x-none" dirty="0" smtClean="0"/>
              <a:t>(</a:t>
            </a:r>
            <a:r>
              <a:rPr lang="en-US" dirty="0" err="1" smtClean="0"/>
              <a:t>pansinusitis</a:t>
            </a:r>
            <a:r>
              <a:rPr lang="x-none" dirty="0" smtClean="0"/>
              <a:t>) </a:t>
            </a:r>
            <a:r>
              <a:rPr lang="en-US" dirty="0" smtClean="0"/>
              <a:t>sinuses</a:t>
            </a:r>
            <a:r>
              <a:rPr lang="x-none" dirty="0" smtClean="0"/>
              <a:t>.</a:t>
            </a:r>
          </a:p>
          <a:p>
            <a:r>
              <a:rPr lang="en-US" b="1" dirty="0" smtClean="0">
                <a:solidFill>
                  <a:srgbClr val="6600CC"/>
                </a:solidFill>
              </a:rPr>
              <a:t>Etiology</a:t>
            </a:r>
            <a:r>
              <a:rPr lang="x-none" dirty="0" smtClean="0"/>
              <a:t> – </a:t>
            </a:r>
            <a:r>
              <a:rPr lang="en-US" dirty="0" smtClean="0"/>
              <a:t>primarily viruses through </a:t>
            </a:r>
            <a:r>
              <a:rPr lang="en-US" dirty="0" err="1" smtClean="0"/>
              <a:t>rhinogenic</a:t>
            </a:r>
            <a:r>
              <a:rPr lang="en-US" dirty="0" smtClean="0"/>
              <a:t> pathway, less commonly through </a:t>
            </a:r>
            <a:r>
              <a:rPr lang="en-US" dirty="0" err="1" smtClean="0"/>
              <a:t>submucous</a:t>
            </a:r>
            <a:r>
              <a:rPr lang="en-US" dirty="0" smtClean="0"/>
              <a:t> lymphatic pathway, bacterial superinfection, trauma, infection of </a:t>
            </a:r>
            <a:r>
              <a:rPr lang="en-US" dirty="0" err="1" smtClean="0"/>
              <a:t>hematosinus</a:t>
            </a:r>
            <a:r>
              <a:rPr lang="en-US" dirty="0" smtClean="0"/>
              <a:t>, </a:t>
            </a:r>
            <a:r>
              <a:rPr lang="en-US" dirty="0" err="1" smtClean="0"/>
              <a:t>odontogenic</a:t>
            </a:r>
            <a:r>
              <a:rPr lang="en-US" dirty="0" smtClean="0"/>
              <a:t> infection, least frequent infection pathway is </a:t>
            </a:r>
            <a:r>
              <a:rPr lang="en-US" dirty="0" err="1" smtClean="0"/>
              <a:t>hematogenic</a:t>
            </a:r>
            <a:r>
              <a:rPr lang="en-US" dirty="0" smtClean="0"/>
              <a:t>.</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785794"/>
            <a:ext cx="7429552" cy="4786346"/>
          </a:xfrm>
        </p:spPr>
        <p:txBody>
          <a:bodyPr>
            <a:normAutofit/>
          </a:bodyPr>
          <a:lstStyle/>
          <a:p>
            <a:r>
              <a:rPr lang="en-US" b="1" dirty="0" smtClean="0">
                <a:solidFill>
                  <a:srgbClr val="6600CC"/>
                </a:solidFill>
              </a:rPr>
              <a:t>Dysfunction of the mucosal protective mechanisms </a:t>
            </a:r>
            <a:r>
              <a:rPr lang="ru-RU" dirty="0" smtClean="0"/>
              <a:t>(</a:t>
            </a:r>
            <a:r>
              <a:rPr lang="en-US" dirty="0" smtClean="0"/>
              <a:t>mechanical</a:t>
            </a:r>
            <a:r>
              <a:rPr lang="ru-RU" dirty="0" smtClean="0"/>
              <a:t>, </a:t>
            </a:r>
            <a:r>
              <a:rPr lang="en-US" dirty="0" smtClean="0"/>
              <a:t>biochemical and immunological</a:t>
            </a:r>
            <a:r>
              <a:rPr lang="ru-RU" dirty="0" smtClean="0"/>
              <a:t>)</a:t>
            </a:r>
          </a:p>
          <a:p>
            <a:r>
              <a:rPr lang="en-US" dirty="0" smtClean="0"/>
              <a:t>Existence of</a:t>
            </a:r>
            <a:r>
              <a:rPr lang="ru-RU" dirty="0" smtClean="0"/>
              <a:t> </a:t>
            </a:r>
            <a:r>
              <a:rPr lang="en-US" b="1" dirty="0" smtClean="0">
                <a:solidFill>
                  <a:srgbClr val="6600CC"/>
                </a:solidFill>
              </a:rPr>
              <a:t>predisposing</a:t>
            </a:r>
            <a:r>
              <a:rPr lang="ru-RU" dirty="0" smtClean="0"/>
              <a:t> </a:t>
            </a:r>
            <a:r>
              <a:rPr lang="en-US" dirty="0" smtClean="0"/>
              <a:t>factors</a:t>
            </a:r>
            <a:r>
              <a:rPr lang="ru-RU" dirty="0" smtClean="0"/>
              <a:t>: </a:t>
            </a:r>
          </a:p>
          <a:p>
            <a:pPr lvl="1"/>
            <a:r>
              <a:rPr lang="en-US" sz="2400" b="1" dirty="0" smtClean="0">
                <a:solidFill>
                  <a:srgbClr val="C00000"/>
                </a:solidFill>
              </a:rPr>
              <a:t>local</a:t>
            </a:r>
            <a:r>
              <a:rPr lang="ru-RU" sz="2400" b="1" dirty="0" smtClean="0">
                <a:solidFill>
                  <a:srgbClr val="C00000"/>
                </a:solidFill>
              </a:rPr>
              <a:t> </a:t>
            </a:r>
            <a:r>
              <a:rPr lang="ru-RU" sz="2400" dirty="0" smtClean="0"/>
              <a:t>(</a:t>
            </a:r>
            <a:r>
              <a:rPr lang="en-US" sz="2400" dirty="0" smtClean="0"/>
              <a:t>polyps</a:t>
            </a:r>
            <a:r>
              <a:rPr lang="ru-RU" sz="2400" dirty="0" smtClean="0"/>
              <a:t>, </a:t>
            </a:r>
            <a:r>
              <a:rPr lang="en-US" sz="2400" dirty="0" smtClean="0"/>
              <a:t>tumors</a:t>
            </a:r>
            <a:r>
              <a:rPr lang="ru-RU" sz="2400" dirty="0" smtClean="0"/>
              <a:t>, </a:t>
            </a:r>
            <a:r>
              <a:rPr lang="en-US" sz="2400" dirty="0" smtClean="0"/>
              <a:t>foreign bodies</a:t>
            </a:r>
            <a:r>
              <a:rPr lang="ru-RU" sz="2400" dirty="0" smtClean="0"/>
              <a:t>, </a:t>
            </a:r>
            <a:r>
              <a:rPr lang="en-US" sz="2400" dirty="0" smtClean="0"/>
              <a:t>nasal pyramid deformities</a:t>
            </a:r>
            <a:r>
              <a:rPr lang="ru-RU" sz="2400" dirty="0" smtClean="0"/>
              <a:t>, </a:t>
            </a:r>
            <a:r>
              <a:rPr lang="en-US" sz="2400" dirty="0" smtClean="0"/>
              <a:t>proliferative inflammation, adenoids in children</a:t>
            </a:r>
            <a:r>
              <a:rPr lang="ru-RU" sz="2400" dirty="0" smtClean="0"/>
              <a:t>)</a:t>
            </a:r>
          </a:p>
          <a:p>
            <a:pPr lvl="1"/>
            <a:r>
              <a:rPr lang="en-US" sz="2400" b="1" dirty="0" smtClean="0">
                <a:solidFill>
                  <a:srgbClr val="C00000"/>
                </a:solidFill>
              </a:rPr>
              <a:t>general</a:t>
            </a:r>
            <a:r>
              <a:rPr lang="ru-RU" sz="2400" dirty="0" smtClean="0"/>
              <a:t> (</a:t>
            </a:r>
            <a:r>
              <a:rPr lang="en-US" sz="2400" dirty="0" smtClean="0"/>
              <a:t>cold and humid air, sudden changes in atmospheric pressure, malnutrition and chronic diseases</a:t>
            </a:r>
            <a:r>
              <a:rPr lang="ru-RU" sz="2400" dirty="0" smtClean="0"/>
              <a:t>).</a:t>
            </a:r>
            <a:endParaRPr lang="en-US"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25470"/>
          </a:xfrm>
        </p:spPr>
        <p:txBody>
          <a:bodyPr>
            <a:normAutofit fontScale="90000"/>
          </a:bodyPr>
          <a:lstStyle/>
          <a:p>
            <a:r>
              <a:rPr lang="en-US" dirty="0" smtClean="0">
                <a:solidFill>
                  <a:srgbClr val="6600CC"/>
                </a:solidFill>
              </a:rPr>
              <a:t>Normal anatomy of the </a:t>
            </a:r>
            <a:r>
              <a:rPr lang="en-US" dirty="0" err="1" smtClean="0">
                <a:solidFill>
                  <a:srgbClr val="6600CC"/>
                </a:solidFill>
              </a:rPr>
              <a:t>paranasal</a:t>
            </a:r>
            <a:r>
              <a:rPr lang="en-US" dirty="0" smtClean="0">
                <a:solidFill>
                  <a:srgbClr val="6600CC"/>
                </a:solidFill>
              </a:rPr>
              <a:t> sinuses</a:t>
            </a:r>
            <a:endParaRPr lang="en-US" dirty="0">
              <a:solidFill>
                <a:srgbClr val="6600CC"/>
              </a:solidFill>
            </a:endParaRPr>
          </a:p>
        </p:txBody>
      </p:sp>
      <p:graphicFrame>
        <p:nvGraphicFramePr>
          <p:cNvPr id="59394" name="Object 3"/>
          <p:cNvGraphicFramePr>
            <a:graphicFrameLocks noGrp="1" noChangeAspect="1"/>
          </p:cNvGraphicFramePr>
          <p:nvPr>
            <p:ph sz="quarter" idx="1"/>
          </p:nvPr>
        </p:nvGraphicFramePr>
        <p:xfrm>
          <a:off x="2071670" y="1428736"/>
          <a:ext cx="4286280" cy="4486307"/>
        </p:xfrm>
        <a:graphic>
          <a:graphicData uri="http://schemas.openxmlformats.org/presentationml/2006/ole">
            <mc:AlternateContent xmlns:mc="http://schemas.openxmlformats.org/markup-compatibility/2006">
              <mc:Choice xmlns:v="urn:schemas-microsoft-com:vml" Requires="v">
                <p:oleObj spid="_x0000_s59464" name="Photo Editor Photo" r:id="rId3" imgW="1428949" imgH="1495634" progId="">
                  <p:embed/>
                </p:oleObj>
              </mc:Choice>
              <mc:Fallback>
                <p:oleObj name="Photo Editor Photo" r:id="rId3" imgW="1428949" imgH="1495634"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1670" y="1428736"/>
                        <a:ext cx="4286280" cy="4486307"/>
                      </a:xfrm>
                      <a:prstGeom prst="rect">
                        <a:avLst/>
                      </a:prstGeom>
                      <a:noFill/>
                      <a:ln w="28575">
                        <a:solidFill>
                          <a:srgbClr val="9933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39784"/>
          </a:xfrm>
        </p:spPr>
        <p:txBody>
          <a:bodyPr/>
          <a:lstStyle/>
          <a:p>
            <a:r>
              <a:rPr lang="en-US" dirty="0" smtClean="0">
                <a:solidFill>
                  <a:srgbClr val="6600CC"/>
                </a:solidFill>
              </a:rPr>
              <a:t>Lateral wall of the nasal cavity</a:t>
            </a:r>
            <a:endParaRPr lang="en-US" dirty="0">
              <a:solidFill>
                <a:srgbClr val="6600CC"/>
              </a:solidFill>
            </a:endParaRPr>
          </a:p>
        </p:txBody>
      </p:sp>
      <p:pic>
        <p:nvPicPr>
          <p:cNvPr id="4" name="Content Placeholder 3" descr="1-2A.jpg"/>
          <p:cNvPicPr>
            <a:picLocks noGrp="1" noChangeAspect="1"/>
          </p:cNvPicPr>
          <p:nvPr>
            <p:ph sz="quarter" idx="1"/>
          </p:nvPr>
        </p:nvPicPr>
        <p:blipFill>
          <a:blip r:embed="rId2"/>
          <a:stretch>
            <a:fillRect/>
          </a:stretch>
        </p:blipFill>
        <p:spPr>
          <a:xfrm>
            <a:off x="1285852" y="1500174"/>
            <a:ext cx="5786478" cy="4397285"/>
          </a:xfrm>
          <a:ln>
            <a:solidFill>
              <a:schemeClr val="accent1"/>
            </a:solid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6908"/>
          </a:xfrm>
        </p:spPr>
        <p:txBody>
          <a:bodyPr/>
          <a:lstStyle/>
          <a:p>
            <a:r>
              <a:rPr lang="en-US" dirty="0" smtClean="0">
                <a:solidFill>
                  <a:srgbClr val="6600CC"/>
                </a:solidFill>
              </a:rPr>
              <a:t>Maxillary sinus ostium</a:t>
            </a:r>
            <a:endParaRPr lang="en-US" dirty="0">
              <a:solidFill>
                <a:srgbClr val="6600CC"/>
              </a:solidFill>
            </a:endParaRPr>
          </a:p>
        </p:txBody>
      </p:sp>
      <p:pic>
        <p:nvPicPr>
          <p:cNvPr id="4" name="Content Placeholder 3" descr="1-2E.jpg"/>
          <p:cNvPicPr>
            <a:picLocks noGrp="1" noChangeAspect="1"/>
          </p:cNvPicPr>
          <p:nvPr>
            <p:ph sz="quarter" idx="1"/>
          </p:nvPr>
        </p:nvPicPr>
        <p:blipFill>
          <a:blip r:embed="rId2"/>
          <a:srcRect l="1254" t="1572" r="956" b="4080"/>
          <a:stretch>
            <a:fillRect/>
          </a:stretch>
        </p:blipFill>
        <p:spPr>
          <a:xfrm>
            <a:off x="1357290" y="1428736"/>
            <a:ext cx="5572164" cy="4286280"/>
          </a:xfrm>
          <a:ln>
            <a:solidFill>
              <a:schemeClr val="accent1"/>
            </a:solid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28596" y="571480"/>
            <a:ext cx="7858180" cy="5500726"/>
          </a:xfrm>
        </p:spPr>
        <p:txBody>
          <a:bodyPr>
            <a:normAutofit/>
          </a:bodyPr>
          <a:lstStyle/>
          <a:p>
            <a:r>
              <a:rPr lang="en-US" b="1" dirty="0" smtClean="0">
                <a:solidFill>
                  <a:srgbClr val="6600CC"/>
                </a:solidFill>
              </a:rPr>
              <a:t>Polyps</a:t>
            </a:r>
            <a:r>
              <a:rPr lang="x-none" dirty="0" smtClean="0"/>
              <a:t> </a:t>
            </a:r>
            <a:r>
              <a:rPr lang="en-US" dirty="0" smtClean="0"/>
              <a:t>are </a:t>
            </a:r>
            <a:r>
              <a:rPr lang="en-US" dirty="0" err="1" smtClean="0"/>
              <a:t>pseudotumors</a:t>
            </a:r>
            <a:r>
              <a:rPr lang="en-US" dirty="0" smtClean="0"/>
              <a:t>, mostly pear-shaped, with smooth and shiny surface, greyish-bluish-pinkish in color and of gelatinous consistency.</a:t>
            </a:r>
            <a:endParaRPr lang="en-US" dirty="0"/>
          </a:p>
          <a:p>
            <a:r>
              <a:rPr lang="en-US" b="1" dirty="0" smtClean="0">
                <a:solidFill>
                  <a:srgbClr val="6600CC"/>
                </a:solidFill>
              </a:rPr>
              <a:t>Etiology</a:t>
            </a:r>
            <a:r>
              <a:rPr lang="x-none" dirty="0" smtClean="0"/>
              <a:t> – </a:t>
            </a:r>
            <a:r>
              <a:rPr lang="en-US" dirty="0" smtClean="0"/>
              <a:t>unknown</a:t>
            </a:r>
            <a:r>
              <a:rPr lang="x-none" dirty="0" smtClean="0"/>
              <a:t> (</a:t>
            </a:r>
            <a:r>
              <a:rPr lang="en-US" dirty="0" smtClean="0"/>
              <a:t>chronic hypertrophic rhinitis, benign tumor</a:t>
            </a:r>
            <a:r>
              <a:rPr lang="x-none" dirty="0" smtClean="0"/>
              <a:t>)</a:t>
            </a:r>
          </a:p>
          <a:p>
            <a:pPr lvl="1"/>
            <a:r>
              <a:rPr lang="en-US" sz="2400" dirty="0" smtClean="0"/>
              <a:t>Systemic disorder with local manifestation, allergy, chronic infection, </a:t>
            </a:r>
            <a:r>
              <a:rPr lang="en-US" sz="2400" dirty="0" err="1" smtClean="0"/>
              <a:t>neurovegetative</a:t>
            </a:r>
            <a:r>
              <a:rPr lang="en-US" sz="2400" dirty="0" smtClean="0"/>
              <a:t> disorders and general predisposition.</a:t>
            </a:r>
            <a:endParaRPr lang="x-none" dirty="0" smtClean="0"/>
          </a:p>
          <a:p>
            <a:r>
              <a:rPr lang="en-US" b="1" dirty="0" smtClean="0">
                <a:solidFill>
                  <a:srgbClr val="6600CC"/>
                </a:solidFill>
              </a:rPr>
              <a:t>Location</a:t>
            </a:r>
            <a:r>
              <a:rPr lang="x-none" dirty="0" smtClean="0"/>
              <a:t> – </a:t>
            </a:r>
            <a:r>
              <a:rPr lang="en-US" dirty="0" smtClean="0"/>
              <a:t>nose, ethmoid and maxillary sinuses</a:t>
            </a:r>
            <a:r>
              <a:rPr lang="x-none" dirty="0" smtClean="0"/>
              <a:t>, </a:t>
            </a:r>
            <a:r>
              <a:rPr lang="en-US" dirty="0" smtClean="0"/>
              <a:t>predilection sites</a:t>
            </a:r>
            <a:r>
              <a:rPr lang="x-none" dirty="0" smtClean="0"/>
              <a:t> (</a:t>
            </a:r>
            <a:r>
              <a:rPr lang="en-US" dirty="0" smtClean="0"/>
              <a:t>mucosal duplications</a:t>
            </a:r>
            <a:r>
              <a:rPr lang="x-none" dirty="0" smtClean="0"/>
              <a:t>).</a:t>
            </a:r>
          </a:p>
          <a:p>
            <a:r>
              <a:rPr lang="en-US" dirty="0" smtClean="0"/>
              <a:t>They can be</a:t>
            </a:r>
            <a:r>
              <a:rPr lang="x-none" dirty="0" smtClean="0"/>
              <a:t>: </a:t>
            </a:r>
            <a:r>
              <a:rPr lang="en-US" dirty="0" smtClean="0"/>
              <a:t>multiple</a:t>
            </a:r>
            <a:r>
              <a:rPr lang="x-none" dirty="0" smtClean="0"/>
              <a:t> (</a:t>
            </a:r>
            <a:r>
              <a:rPr lang="en-US" dirty="0" smtClean="0"/>
              <a:t>more common</a:t>
            </a:r>
            <a:r>
              <a:rPr lang="x-none" dirty="0" smtClean="0"/>
              <a:t>), </a:t>
            </a:r>
            <a:r>
              <a:rPr lang="en-US" dirty="0" smtClean="0"/>
              <a:t>solitary and </a:t>
            </a:r>
            <a:r>
              <a:rPr lang="en-US" dirty="0" err="1" smtClean="0"/>
              <a:t>antrochoanal</a:t>
            </a:r>
            <a:r>
              <a:rPr lang="en-US" dirty="0" smtClean="0"/>
              <a:t>;</a:t>
            </a:r>
            <a:r>
              <a:rPr lang="x-none" dirty="0" smtClean="0"/>
              <a:t> </a:t>
            </a:r>
            <a:r>
              <a:rPr lang="en-US" dirty="0" smtClean="0"/>
              <a:t>unilateral and bilateral</a:t>
            </a:r>
            <a:r>
              <a:rPr lang="x-none" dirty="0" smtClean="0"/>
              <a:t> (</a:t>
            </a:r>
            <a:r>
              <a:rPr lang="en-US" dirty="0"/>
              <a:t>more common</a:t>
            </a:r>
            <a:r>
              <a:rPr lang="x-none" dirty="0" smtClean="0"/>
              <a:t>).</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0681" y="764704"/>
            <a:ext cx="7467600" cy="796908"/>
          </a:xfrm>
        </p:spPr>
        <p:txBody>
          <a:bodyPr>
            <a:normAutofit fontScale="90000"/>
          </a:bodyPr>
          <a:lstStyle/>
          <a:p>
            <a:pPr algn="ctr"/>
            <a:r>
              <a:rPr lang="en-US" dirty="0" err="1" smtClean="0">
                <a:solidFill>
                  <a:srgbClr val="6600CC"/>
                </a:solidFill>
              </a:rPr>
              <a:t>Ostiomeatal</a:t>
            </a:r>
            <a:r>
              <a:rPr lang="en-US" dirty="0" smtClean="0">
                <a:solidFill>
                  <a:srgbClr val="6600CC"/>
                </a:solidFill>
              </a:rPr>
              <a:t> complex </a:t>
            </a:r>
            <a:r>
              <a:rPr lang="sr-Cyrl-RS" dirty="0" smtClean="0">
                <a:solidFill>
                  <a:srgbClr val="6600CC"/>
                </a:solidFill>
              </a:rPr>
              <a:t>(</a:t>
            </a:r>
            <a:r>
              <a:rPr lang="en-US" dirty="0" smtClean="0">
                <a:solidFill>
                  <a:srgbClr val="6600CC"/>
                </a:solidFill>
              </a:rPr>
              <a:t>OMS</a:t>
            </a:r>
            <a:r>
              <a:rPr lang="sr-Cyrl-RS" dirty="0" smtClean="0">
                <a:solidFill>
                  <a:srgbClr val="6600CC"/>
                </a:solidFill>
              </a:rPr>
              <a:t>) </a:t>
            </a:r>
            <a:r>
              <a:rPr lang="en-US" dirty="0" smtClean="0">
                <a:solidFill>
                  <a:srgbClr val="6600CC"/>
                </a:solidFill>
              </a:rPr>
              <a:t>and mechanism of inflammation onset</a:t>
            </a:r>
            <a:endParaRPr lang="en-US" dirty="0">
              <a:solidFill>
                <a:srgbClr val="6600CC"/>
              </a:solidFill>
            </a:endParaRPr>
          </a:p>
        </p:txBody>
      </p:sp>
      <p:pic>
        <p:nvPicPr>
          <p:cNvPr id="4" name="Content Placeholder 3"/>
          <p:cNvPicPr>
            <a:picLocks noGrp="1" noChangeAspect="1" noChangeArrowheads="1"/>
          </p:cNvPicPr>
          <p:nvPr>
            <p:ph sz="quarter" idx="1"/>
          </p:nvPr>
        </p:nvPicPr>
        <p:blipFill>
          <a:blip r:embed="rId2"/>
          <a:srcRect/>
          <a:stretch>
            <a:fillRect/>
          </a:stretch>
        </p:blipFill>
        <p:spPr>
          <a:xfrm>
            <a:off x="3131839" y="1988840"/>
            <a:ext cx="2322475" cy="3023058"/>
          </a:xfrm>
          <a:noFill/>
        </p:spPr>
      </p:pic>
      <p:pic>
        <p:nvPicPr>
          <p:cNvPr id="5" name="Picture 4"/>
          <p:cNvPicPr>
            <a:picLocks noChangeAspect="1" noChangeArrowheads="1"/>
          </p:cNvPicPr>
          <p:nvPr/>
        </p:nvPicPr>
        <p:blipFill>
          <a:blip r:embed="rId3"/>
          <a:srcRect/>
          <a:stretch>
            <a:fillRect/>
          </a:stretch>
        </p:blipFill>
        <p:spPr>
          <a:xfrm>
            <a:off x="5724128" y="1988840"/>
            <a:ext cx="2308176" cy="3023058"/>
          </a:xfrm>
          <a:prstGeom prst="rect">
            <a:avLst/>
          </a:prstGeom>
          <a:noFill/>
        </p:spPr>
      </p:pic>
      <p:pic>
        <p:nvPicPr>
          <p:cNvPr id="6" name="Content Placeholder 3"/>
          <p:cNvPicPr>
            <a:picLocks noChangeAspect="1" noChangeArrowheads="1"/>
          </p:cNvPicPr>
          <p:nvPr/>
        </p:nvPicPr>
        <p:blipFill>
          <a:blip r:embed="rId4"/>
          <a:srcRect/>
          <a:stretch>
            <a:fillRect/>
          </a:stretch>
        </p:blipFill>
        <p:spPr>
          <a:xfrm>
            <a:off x="435360" y="1988840"/>
            <a:ext cx="2554839" cy="3023058"/>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28596" y="714356"/>
            <a:ext cx="7467600" cy="5143536"/>
          </a:xfrm>
        </p:spPr>
        <p:txBody>
          <a:bodyPr>
            <a:normAutofit lnSpcReduction="10000"/>
          </a:bodyPr>
          <a:lstStyle/>
          <a:p>
            <a:r>
              <a:rPr lang="en-US" b="1" dirty="0" smtClean="0">
                <a:solidFill>
                  <a:srgbClr val="6600CC"/>
                </a:solidFill>
              </a:rPr>
              <a:t>Clinical presentation</a:t>
            </a:r>
            <a:r>
              <a:rPr lang="x-none" dirty="0" smtClean="0"/>
              <a:t> – </a:t>
            </a:r>
            <a:r>
              <a:rPr lang="en-US" dirty="0" smtClean="0">
                <a:solidFill>
                  <a:srgbClr val="C00000"/>
                </a:solidFill>
              </a:rPr>
              <a:t>systemic</a:t>
            </a:r>
            <a:r>
              <a:rPr lang="x-none" dirty="0" smtClean="0"/>
              <a:t> </a:t>
            </a:r>
            <a:r>
              <a:rPr lang="en-US" dirty="0" smtClean="0"/>
              <a:t>and</a:t>
            </a:r>
            <a:r>
              <a:rPr lang="x-none" dirty="0" smtClean="0"/>
              <a:t> </a:t>
            </a:r>
            <a:r>
              <a:rPr lang="en-US" dirty="0" smtClean="0">
                <a:solidFill>
                  <a:srgbClr val="C00000"/>
                </a:solidFill>
              </a:rPr>
              <a:t>local</a:t>
            </a:r>
            <a:endParaRPr lang="x-none" dirty="0" smtClean="0">
              <a:solidFill>
                <a:srgbClr val="C00000"/>
              </a:solidFill>
            </a:endParaRPr>
          </a:p>
          <a:p>
            <a:pPr lvl="1"/>
            <a:r>
              <a:rPr lang="en-US" sz="2400" b="1" dirty="0" smtClean="0">
                <a:solidFill>
                  <a:srgbClr val="C00000"/>
                </a:solidFill>
              </a:rPr>
              <a:t>Systemic</a:t>
            </a:r>
            <a:r>
              <a:rPr lang="x-none" sz="2400" dirty="0" smtClean="0"/>
              <a:t>: </a:t>
            </a:r>
            <a:r>
              <a:rPr lang="en-US" sz="2400" dirty="0" smtClean="0"/>
              <a:t>morning headache</a:t>
            </a:r>
            <a:r>
              <a:rPr lang="x-none" sz="2400" dirty="0" smtClean="0"/>
              <a:t>, </a:t>
            </a:r>
            <a:r>
              <a:rPr lang="en-US" sz="2400" dirty="0" smtClean="0"/>
              <a:t>fever</a:t>
            </a:r>
            <a:r>
              <a:rPr lang="x-none" sz="2400" dirty="0" smtClean="0"/>
              <a:t>, </a:t>
            </a:r>
            <a:r>
              <a:rPr lang="en-US" sz="2400" dirty="0" smtClean="0"/>
              <a:t>general weakness</a:t>
            </a:r>
            <a:endParaRPr lang="x-none" sz="2400" dirty="0" smtClean="0"/>
          </a:p>
          <a:p>
            <a:pPr lvl="1"/>
            <a:r>
              <a:rPr lang="en-US" sz="2400" b="1" dirty="0" smtClean="0">
                <a:solidFill>
                  <a:srgbClr val="C00000"/>
                </a:solidFill>
              </a:rPr>
              <a:t>Local</a:t>
            </a:r>
            <a:r>
              <a:rPr lang="x-none" sz="2400" dirty="0" smtClean="0"/>
              <a:t>: </a:t>
            </a:r>
            <a:r>
              <a:rPr lang="en-US" sz="2400" dirty="0" smtClean="0"/>
              <a:t>unilateral or bilateral nasal obstruction, nasal secretion, postnasal dripping, localized pain, localized swelling of soft tissues – rarely</a:t>
            </a:r>
            <a:endParaRPr lang="x-none" sz="2400" dirty="0" smtClean="0"/>
          </a:p>
          <a:p>
            <a:r>
              <a:rPr lang="en-US" b="1" dirty="0" smtClean="0">
                <a:solidFill>
                  <a:srgbClr val="6600CC"/>
                </a:solidFill>
              </a:rPr>
              <a:t>Diagnosis</a:t>
            </a:r>
            <a:r>
              <a:rPr lang="x-none" dirty="0" smtClean="0"/>
              <a:t> – </a:t>
            </a:r>
            <a:r>
              <a:rPr lang="en-US" dirty="0" smtClean="0"/>
              <a:t>anamnesis</a:t>
            </a:r>
            <a:r>
              <a:rPr lang="x-none" dirty="0" smtClean="0"/>
              <a:t>, </a:t>
            </a:r>
            <a:r>
              <a:rPr lang="en-US" dirty="0" smtClean="0"/>
              <a:t>ENT examination</a:t>
            </a:r>
            <a:r>
              <a:rPr lang="x-none" smtClean="0"/>
              <a:t>, </a:t>
            </a:r>
            <a:r>
              <a:rPr lang="en-US" dirty="0" smtClean="0"/>
              <a:t>microbiological testing</a:t>
            </a:r>
            <a:r>
              <a:rPr lang="x-none" smtClean="0"/>
              <a:t>, </a:t>
            </a:r>
            <a:r>
              <a:rPr lang="en-US" dirty="0" smtClean="0"/>
              <a:t>paranasal sinuses CT and ultrasound</a:t>
            </a:r>
            <a:r>
              <a:rPr lang="x-none" dirty="0" smtClean="0"/>
              <a:t>.</a:t>
            </a:r>
          </a:p>
          <a:p>
            <a:r>
              <a:rPr lang="en-US" b="1" dirty="0" smtClean="0">
                <a:solidFill>
                  <a:srgbClr val="6600CC"/>
                </a:solidFill>
              </a:rPr>
              <a:t>Differential diagnosis </a:t>
            </a:r>
            <a:r>
              <a:rPr lang="x-none" dirty="0" smtClean="0"/>
              <a:t>– </a:t>
            </a:r>
            <a:r>
              <a:rPr lang="en-US" dirty="0" smtClean="0"/>
              <a:t>trigeminal and supraorbital neuralgia, migraine,</a:t>
            </a:r>
            <a:r>
              <a:rPr lang="x-none" smtClean="0"/>
              <a:t> </a:t>
            </a:r>
            <a:r>
              <a:rPr lang="en-US" dirty="0" err="1" smtClean="0"/>
              <a:t>odontogenic</a:t>
            </a:r>
            <a:r>
              <a:rPr lang="en-US" dirty="0" smtClean="0"/>
              <a:t> infection, benign and malignant tumors.</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6600CC"/>
                </a:solidFill>
              </a:rPr>
              <a:t>Paranasal sinuses x ray </a:t>
            </a:r>
            <a:r>
              <a:rPr lang="x-none" dirty="0" smtClean="0">
                <a:solidFill>
                  <a:srgbClr val="6600CC"/>
                </a:solidFill>
              </a:rPr>
              <a:t>– </a:t>
            </a:r>
            <a:r>
              <a:rPr lang="en-US" dirty="0" smtClean="0">
                <a:solidFill>
                  <a:srgbClr val="6600CC"/>
                </a:solidFill>
              </a:rPr>
              <a:t>acute sinusitis of the right maxillary sinus</a:t>
            </a:r>
            <a:endParaRPr lang="en-US" dirty="0">
              <a:solidFill>
                <a:srgbClr val="6600CC"/>
              </a:solidFill>
            </a:endParaRPr>
          </a:p>
        </p:txBody>
      </p:sp>
      <p:graphicFrame>
        <p:nvGraphicFramePr>
          <p:cNvPr id="62466" name="Object 3"/>
          <p:cNvGraphicFramePr>
            <a:graphicFrameLocks noGrp="1" noChangeAspect="1"/>
          </p:cNvGraphicFramePr>
          <p:nvPr>
            <p:ph sz="quarter" idx="1"/>
          </p:nvPr>
        </p:nvGraphicFramePr>
        <p:xfrm>
          <a:off x="857224" y="1785926"/>
          <a:ext cx="6931044" cy="3465522"/>
        </p:xfrm>
        <a:graphic>
          <a:graphicData uri="http://schemas.openxmlformats.org/presentationml/2006/ole">
            <mc:AlternateContent xmlns:mc="http://schemas.openxmlformats.org/markup-compatibility/2006">
              <mc:Choice xmlns:v="urn:schemas-microsoft-com:vml" Requires="v">
                <p:oleObj spid="_x0000_s62535" name="Photo Editor Photo" r:id="rId3" imgW="5714286" imgH="2857899" progId="">
                  <p:embed/>
                </p:oleObj>
              </mc:Choice>
              <mc:Fallback>
                <p:oleObj name="Photo Editor Photo" r:id="rId3" imgW="5714286" imgH="2857899"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224" y="1785926"/>
                        <a:ext cx="6931044" cy="3465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6908"/>
          </a:xfrm>
        </p:spPr>
        <p:txBody>
          <a:bodyPr>
            <a:normAutofit fontScale="90000"/>
          </a:bodyPr>
          <a:lstStyle/>
          <a:p>
            <a:r>
              <a:rPr lang="en-US" dirty="0" smtClean="0">
                <a:solidFill>
                  <a:srgbClr val="6600CC"/>
                </a:solidFill>
              </a:rPr>
              <a:t>Paranasal sinuses ultrasound </a:t>
            </a:r>
            <a:r>
              <a:rPr lang="x-none" dirty="0" smtClean="0">
                <a:solidFill>
                  <a:srgbClr val="6600CC"/>
                </a:solidFill>
              </a:rPr>
              <a:t>– </a:t>
            </a:r>
            <a:r>
              <a:rPr lang="en-US" dirty="0" smtClean="0">
                <a:solidFill>
                  <a:srgbClr val="6600CC"/>
                </a:solidFill>
              </a:rPr>
              <a:t>Acute sinusitis</a:t>
            </a:r>
            <a:endParaRPr lang="en-US" dirty="0">
              <a:solidFill>
                <a:srgbClr val="6600CC"/>
              </a:solidFill>
            </a:endParaRPr>
          </a:p>
        </p:txBody>
      </p:sp>
      <p:graphicFrame>
        <p:nvGraphicFramePr>
          <p:cNvPr id="63490" name="Object 3"/>
          <p:cNvGraphicFramePr>
            <a:graphicFrameLocks noGrp="1" noChangeAspect="1"/>
          </p:cNvGraphicFramePr>
          <p:nvPr>
            <p:ph sz="quarter" idx="1"/>
          </p:nvPr>
        </p:nvGraphicFramePr>
        <p:xfrm>
          <a:off x="1071537" y="1484284"/>
          <a:ext cx="6454271" cy="3944980"/>
        </p:xfrm>
        <a:graphic>
          <a:graphicData uri="http://schemas.openxmlformats.org/presentationml/2006/ole">
            <mc:AlternateContent xmlns:mc="http://schemas.openxmlformats.org/markup-compatibility/2006">
              <mc:Choice xmlns:v="urn:schemas-microsoft-com:vml" Requires="v">
                <p:oleObj spid="_x0000_s63559" name="Photo Editor Photo" r:id="rId3" imgW="8914286" imgH="5447619" progId="">
                  <p:embed/>
                </p:oleObj>
              </mc:Choice>
              <mc:Fallback>
                <p:oleObj name="Photo Editor Photo" r:id="rId3" imgW="8914286" imgH="5447619"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1537" y="1484284"/>
                        <a:ext cx="6454271" cy="3944980"/>
                      </a:xfrm>
                      <a:prstGeom prst="rect">
                        <a:avLst/>
                      </a:prstGeom>
                      <a:noFill/>
                      <a:ln w="19050">
                        <a:solidFill>
                          <a:srgbClr val="CC00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46"/>
          </a:xfrm>
        </p:spPr>
        <p:txBody>
          <a:bodyPr>
            <a:normAutofit/>
          </a:bodyPr>
          <a:lstStyle/>
          <a:p>
            <a:r>
              <a:rPr lang="en-US" dirty="0" smtClean="0">
                <a:solidFill>
                  <a:srgbClr val="6600CC"/>
                </a:solidFill>
              </a:rPr>
              <a:t>CT scan</a:t>
            </a:r>
            <a:r>
              <a:rPr lang="x-none" dirty="0" smtClean="0">
                <a:solidFill>
                  <a:srgbClr val="6600CC"/>
                </a:solidFill>
              </a:rPr>
              <a:t> – </a:t>
            </a:r>
            <a:r>
              <a:rPr lang="en-US" dirty="0" smtClean="0">
                <a:solidFill>
                  <a:srgbClr val="6600CC"/>
                </a:solidFill>
              </a:rPr>
              <a:t>Acute maxillary sinusitis</a:t>
            </a:r>
            <a:endParaRPr lang="en-US" dirty="0">
              <a:solidFill>
                <a:srgbClr val="6600CC"/>
              </a:solidFill>
            </a:endParaRPr>
          </a:p>
        </p:txBody>
      </p:sp>
      <p:pic>
        <p:nvPicPr>
          <p:cNvPr id="4" name="Picture 6"/>
          <p:cNvPicPr>
            <a:picLocks noGrp="1" noChangeAspect="1" noChangeArrowheads="1"/>
          </p:cNvPicPr>
          <p:nvPr>
            <p:ph sz="quarter" idx="1"/>
          </p:nvPr>
        </p:nvPicPr>
        <p:blipFill>
          <a:blip r:embed="rId2"/>
          <a:srcRect/>
          <a:stretch>
            <a:fillRect/>
          </a:stretch>
        </p:blipFill>
        <p:spPr bwMode="auto">
          <a:xfrm>
            <a:off x="1245621" y="1631748"/>
            <a:ext cx="6047785" cy="38689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28596" y="571480"/>
            <a:ext cx="8143932" cy="5500726"/>
          </a:xfrm>
        </p:spPr>
        <p:txBody>
          <a:bodyPr>
            <a:normAutofit/>
          </a:bodyPr>
          <a:lstStyle/>
          <a:p>
            <a:r>
              <a:rPr lang="en-US" sz="3200" b="1" dirty="0" smtClean="0">
                <a:solidFill>
                  <a:srgbClr val="6600CC"/>
                </a:solidFill>
              </a:rPr>
              <a:t>Treatment</a:t>
            </a:r>
            <a:r>
              <a:rPr lang="x-none" sz="3200" b="1" dirty="0" smtClean="0">
                <a:solidFill>
                  <a:srgbClr val="6600CC"/>
                </a:solidFill>
              </a:rPr>
              <a:t>:</a:t>
            </a:r>
            <a:r>
              <a:rPr lang="x-none" dirty="0" smtClean="0"/>
              <a:t> </a:t>
            </a:r>
          </a:p>
          <a:p>
            <a:pPr lvl="1"/>
            <a:r>
              <a:rPr lang="en-US" sz="2400" b="1" dirty="0" smtClean="0">
                <a:solidFill>
                  <a:srgbClr val="C00000"/>
                </a:solidFill>
              </a:rPr>
              <a:t>Conservative</a:t>
            </a:r>
            <a:r>
              <a:rPr lang="x-none" sz="2400" dirty="0" smtClean="0"/>
              <a:t> – </a:t>
            </a:r>
            <a:r>
              <a:rPr lang="en-US" sz="2400" dirty="0" smtClean="0"/>
              <a:t>antibiotics</a:t>
            </a:r>
            <a:r>
              <a:rPr lang="x-none" sz="2400" dirty="0" smtClean="0"/>
              <a:t>, </a:t>
            </a:r>
            <a:r>
              <a:rPr lang="en-US" sz="2400" dirty="0" smtClean="0"/>
              <a:t>nasal decongestants</a:t>
            </a:r>
            <a:r>
              <a:rPr lang="x-none" sz="2400" smtClean="0"/>
              <a:t>, </a:t>
            </a:r>
            <a:r>
              <a:rPr lang="en-US" sz="2400" dirty="0" smtClean="0"/>
              <a:t>aerosol therapy </a:t>
            </a:r>
            <a:r>
              <a:rPr lang="x-none" sz="2400" dirty="0" smtClean="0"/>
              <a:t>(</a:t>
            </a:r>
            <a:r>
              <a:rPr lang="en-US" sz="2400" dirty="0" smtClean="0"/>
              <a:t>with antibiotics, corticosteroids, </a:t>
            </a:r>
            <a:r>
              <a:rPr lang="en-US" sz="2400" dirty="0" err="1" smtClean="0"/>
              <a:t>mucolytics</a:t>
            </a:r>
            <a:r>
              <a:rPr lang="en-US" sz="2400" dirty="0" smtClean="0"/>
              <a:t>, antihistamines and enzymes</a:t>
            </a:r>
            <a:r>
              <a:rPr lang="x-none" sz="2400" dirty="0" smtClean="0"/>
              <a:t>), </a:t>
            </a:r>
            <a:r>
              <a:rPr lang="en-US" sz="2400" dirty="0" smtClean="0"/>
              <a:t>mechanical removal of secretion from nose and sinuses</a:t>
            </a:r>
            <a:r>
              <a:rPr lang="x-none" sz="2400" dirty="0" smtClean="0"/>
              <a:t> (</a:t>
            </a:r>
            <a:r>
              <a:rPr lang="en-US" sz="2400" dirty="0" err="1" smtClean="0"/>
              <a:t>Proetz</a:t>
            </a:r>
            <a:r>
              <a:rPr lang="en-US" sz="2400" dirty="0" smtClean="0"/>
              <a:t> therapy</a:t>
            </a:r>
            <a:r>
              <a:rPr lang="x-none" sz="2400" dirty="0" smtClean="0"/>
              <a:t>), </a:t>
            </a:r>
            <a:r>
              <a:rPr lang="en-US" sz="2400" dirty="0" smtClean="0"/>
              <a:t>analgesics</a:t>
            </a:r>
            <a:r>
              <a:rPr lang="x-none" sz="2400" dirty="0" smtClean="0"/>
              <a:t>, </a:t>
            </a:r>
            <a:r>
              <a:rPr lang="en-US" sz="2400" dirty="0" err="1" smtClean="0"/>
              <a:t>mucolytics</a:t>
            </a:r>
            <a:r>
              <a:rPr lang="x-none" sz="2400" dirty="0" smtClean="0"/>
              <a:t>. </a:t>
            </a:r>
            <a:endParaRPr lang="sr-Cyrl-RS" sz="2400" dirty="0" smtClean="0"/>
          </a:p>
          <a:p>
            <a:pPr lvl="2"/>
            <a:r>
              <a:rPr lang="en-US" sz="2000" dirty="0" smtClean="0"/>
              <a:t>In acute purulent frontal sinusitis – trepanation by </a:t>
            </a:r>
            <a:r>
              <a:rPr lang="en-US" sz="2000" dirty="0" err="1" smtClean="0"/>
              <a:t>Rutenberg</a:t>
            </a:r>
            <a:r>
              <a:rPr lang="en-US" sz="2000" dirty="0" smtClean="0"/>
              <a:t> in the medial part of the inferior wall of the frontal sinus</a:t>
            </a:r>
            <a:endParaRPr lang="sr-Cyrl-RS" sz="2000" dirty="0" smtClean="0"/>
          </a:p>
          <a:p>
            <a:pPr lvl="2"/>
            <a:r>
              <a:rPr lang="en-US" sz="2000" dirty="0" smtClean="0"/>
              <a:t>In acute maxillary sinusitis – puncture is performed through inferior nasal meatus</a:t>
            </a:r>
            <a:endParaRPr lang="x-none" sz="2000" dirty="0" smtClean="0"/>
          </a:p>
          <a:p>
            <a:pPr lvl="1"/>
            <a:r>
              <a:rPr lang="en-US" sz="2400" b="1" dirty="0" smtClean="0">
                <a:solidFill>
                  <a:srgbClr val="C00000"/>
                </a:solidFill>
              </a:rPr>
              <a:t>surgical</a:t>
            </a:r>
            <a:r>
              <a:rPr lang="x-none" sz="2400" dirty="0" smtClean="0"/>
              <a:t> – </a:t>
            </a:r>
            <a:r>
              <a:rPr lang="en-US" sz="2400" dirty="0" smtClean="0"/>
              <a:t>only in complicated cases of sinusitis</a:t>
            </a:r>
            <a:r>
              <a:rPr lang="x-none" sz="2400" dirty="0" smtClean="0"/>
              <a:t>.</a:t>
            </a:r>
            <a:r>
              <a:rPr lang="x-none" sz="2800" dirty="0" smtClean="0"/>
              <a:t> </a:t>
            </a:r>
            <a:endParaRPr lang="en-US" sz="28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225536"/>
          </a:xfrm>
        </p:spPr>
        <p:txBody>
          <a:bodyPr>
            <a:noAutofit/>
          </a:bodyPr>
          <a:lstStyle/>
          <a:p>
            <a:r>
              <a:rPr lang="en-US" b="1" dirty="0" smtClean="0">
                <a:solidFill>
                  <a:srgbClr val="0070C0"/>
                </a:solidFill>
              </a:rPr>
              <a:t>Chronic sinusitis in adults</a:t>
            </a:r>
            <a:endParaRPr lang="en-US" b="1" dirty="0">
              <a:solidFill>
                <a:srgbClr val="0070C0"/>
              </a:solidFill>
            </a:endParaRPr>
          </a:p>
        </p:txBody>
      </p:sp>
      <p:sp>
        <p:nvSpPr>
          <p:cNvPr id="3" name="Content Placeholder 2"/>
          <p:cNvSpPr>
            <a:spLocks noGrp="1"/>
          </p:cNvSpPr>
          <p:nvPr>
            <p:ph sz="quarter" idx="1"/>
          </p:nvPr>
        </p:nvSpPr>
        <p:spPr>
          <a:xfrm>
            <a:off x="500034" y="1785926"/>
            <a:ext cx="7972452" cy="4329130"/>
          </a:xfrm>
        </p:spPr>
        <p:txBody>
          <a:bodyPr>
            <a:normAutofit/>
          </a:bodyPr>
          <a:lstStyle/>
          <a:p>
            <a:r>
              <a:rPr lang="en-US" b="1" dirty="0" smtClean="0">
                <a:solidFill>
                  <a:srgbClr val="6600CC"/>
                </a:solidFill>
              </a:rPr>
              <a:t>Etiology</a:t>
            </a:r>
            <a:r>
              <a:rPr lang="x-none" dirty="0" smtClean="0"/>
              <a:t> – </a:t>
            </a:r>
            <a:r>
              <a:rPr lang="en-US" dirty="0" smtClean="0"/>
              <a:t>inadequately treated acute sinusitis, mechanical obstacles in the nose (deviated nasal septum, tumors, polyps, turbinate deformities, foreign bodies</a:t>
            </a:r>
            <a:r>
              <a:rPr lang="x-none" dirty="0" smtClean="0"/>
              <a:t>), </a:t>
            </a:r>
            <a:r>
              <a:rPr lang="en-US" dirty="0" smtClean="0"/>
              <a:t>allergic diseases</a:t>
            </a:r>
            <a:r>
              <a:rPr lang="x-none" dirty="0" smtClean="0"/>
              <a:t>.</a:t>
            </a:r>
          </a:p>
          <a:p>
            <a:pPr lvl="1"/>
            <a:r>
              <a:rPr lang="en-US" sz="2200" dirty="0" smtClean="0"/>
              <a:t>Appears in two forms</a:t>
            </a:r>
            <a:r>
              <a:rPr lang="x-none" sz="2200" dirty="0" smtClean="0"/>
              <a:t>: </a:t>
            </a:r>
            <a:r>
              <a:rPr lang="en-US" sz="2200" dirty="0" smtClean="0"/>
              <a:t>proliferative</a:t>
            </a:r>
            <a:r>
              <a:rPr lang="x-none" sz="2200" dirty="0" smtClean="0"/>
              <a:t> (</a:t>
            </a:r>
            <a:r>
              <a:rPr lang="en-US" sz="2200" dirty="0" smtClean="0"/>
              <a:t>more common</a:t>
            </a:r>
            <a:r>
              <a:rPr lang="x-none" sz="2200" dirty="0" smtClean="0"/>
              <a:t>)</a:t>
            </a:r>
            <a:r>
              <a:rPr lang="en-US" sz="2200" dirty="0" smtClean="0"/>
              <a:t> and atrophic</a:t>
            </a:r>
            <a:endParaRPr lang="x-none" sz="2200" dirty="0" smtClean="0"/>
          </a:p>
          <a:p>
            <a:r>
              <a:rPr lang="en-US" b="1" dirty="0" smtClean="0">
                <a:solidFill>
                  <a:srgbClr val="6600CC"/>
                </a:solidFill>
              </a:rPr>
              <a:t>Clinical presentation</a:t>
            </a:r>
            <a:r>
              <a:rPr lang="x-none" dirty="0" smtClean="0"/>
              <a:t> </a:t>
            </a:r>
            <a:r>
              <a:rPr lang="x-none" smtClean="0"/>
              <a:t>– </a:t>
            </a:r>
            <a:r>
              <a:rPr lang="en-US" dirty="0" smtClean="0"/>
              <a:t>nasal obstruction, blunt pain in the head (diffuse or localized), </a:t>
            </a:r>
            <a:r>
              <a:rPr lang="en-US" dirty="0" err="1" smtClean="0"/>
              <a:t>hyposmia</a:t>
            </a:r>
            <a:r>
              <a:rPr lang="en-US" dirty="0" smtClean="0"/>
              <a:t>, symptoms of chronic pharyngitis and of Eustachian tube dysfunction</a:t>
            </a:r>
            <a:r>
              <a:rPr lang="x-none" dirty="0" smtClean="0"/>
              <a:t>, </a:t>
            </a:r>
            <a:r>
              <a:rPr lang="en-US" dirty="0" smtClean="0"/>
              <a:t>persistent cough</a:t>
            </a:r>
            <a:r>
              <a:rPr lang="x-none" dirty="0" smtClean="0"/>
              <a:t>.</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57158" y="785794"/>
            <a:ext cx="7929618" cy="5143536"/>
          </a:xfrm>
        </p:spPr>
        <p:txBody>
          <a:bodyPr>
            <a:normAutofit/>
          </a:bodyPr>
          <a:lstStyle/>
          <a:p>
            <a:r>
              <a:rPr lang="en-US" b="1" dirty="0" smtClean="0">
                <a:solidFill>
                  <a:srgbClr val="6600CC"/>
                </a:solidFill>
              </a:rPr>
              <a:t>Diagnosis</a:t>
            </a:r>
            <a:r>
              <a:rPr lang="x-none" dirty="0" smtClean="0"/>
              <a:t> – </a:t>
            </a:r>
            <a:r>
              <a:rPr lang="en-US" dirty="0" smtClean="0"/>
              <a:t>anamnesis</a:t>
            </a:r>
            <a:r>
              <a:rPr lang="x-none" dirty="0" smtClean="0"/>
              <a:t>, </a:t>
            </a:r>
            <a:r>
              <a:rPr lang="en-US" dirty="0" err="1" smtClean="0"/>
              <a:t>rhinoscopy</a:t>
            </a:r>
            <a:r>
              <a:rPr lang="x-none" dirty="0" smtClean="0"/>
              <a:t>, </a:t>
            </a:r>
            <a:r>
              <a:rPr lang="en-US" dirty="0" smtClean="0">
                <a:solidFill>
                  <a:srgbClr val="6600CC"/>
                </a:solidFill>
              </a:rPr>
              <a:t>nasal endoscopy</a:t>
            </a:r>
            <a:r>
              <a:rPr lang="x-none" dirty="0" smtClean="0"/>
              <a:t>, </a:t>
            </a:r>
            <a:r>
              <a:rPr lang="en-US" dirty="0" err="1" smtClean="0"/>
              <a:t>oropharyngoscopy</a:t>
            </a:r>
            <a:r>
              <a:rPr lang="x-none" dirty="0" smtClean="0"/>
              <a:t>, </a:t>
            </a:r>
            <a:r>
              <a:rPr lang="en-US" dirty="0" smtClean="0"/>
              <a:t>paranasal sinuses X ray, ultrasound</a:t>
            </a:r>
            <a:r>
              <a:rPr lang="x-none" dirty="0" smtClean="0"/>
              <a:t>, </a:t>
            </a:r>
            <a:r>
              <a:rPr lang="en-US" dirty="0">
                <a:solidFill>
                  <a:srgbClr val="6600CC"/>
                </a:solidFill>
              </a:rPr>
              <a:t>C</a:t>
            </a:r>
            <a:r>
              <a:rPr lang="x-none" dirty="0" smtClean="0">
                <a:solidFill>
                  <a:srgbClr val="6600CC"/>
                </a:solidFill>
              </a:rPr>
              <a:t>Т</a:t>
            </a:r>
            <a:r>
              <a:rPr lang="x-none" dirty="0" smtClean="0"/>
              <a:t>, </a:t>
            </a:r>
            <a:r>
              <a:rPr lang="en-US" dirty="0" smtClean="0"/>
              <a:t>MRI</a:t>
            </a:r>
            <a:r>
              <a:rPr lang="x-none" smtClean="0"/>
              <a:t>, </a:t>
            </a:r>
            <a:r>
              <a:rPr lang="en-US" dirty="0" smtClean="0"/>
              <a:t>microbiological testing</a:t>
            </a:r>
            <a:r>
              <a:rPr lang="x-none" smtClean="0"/>
              <a:t>, </a:t>
            </a:r>
            <a:r>
              <a:rPr lang="en-US" dirty="0" smtClean="0"/>
              <a:t>cytology</a:t>
            </a:r>
            <a:r>
              <a:rPr lang="x-none" dirty="0" smtClean="0"/>
              <a:t>, </a:t>
            </a:r>
            <a:r>
              <a:rPr lang="en-US" dirty="0" smtClean="0"/>
              <a:t>allergy tests</a:t>
            </a:r>
            <a:r>
              <a:rPr lang="x-none" dirty="0" smtClean="0"/>
              <a:t>.</a:t>
            </a:r>
          </a:p>
          <a:p>
            <a:r>
              <a:rPr lang="en-US" b="1" dirty="0" smtClean="0">
                <a:solidFill>
                  <a:srgbClr val="6600CC"/>
                </a:solidFill>
              </a:rPr>
              <a:t>Treatment</a:t>
            </a:r>
            <a:r>
              <a:rPr lang="x-none" dirty="0" smtClean="0"/>
              <a:t>: </a:t>
            </a:r>
          </a:p>
          <a:p>
            <a:pPr lvl="1"/>
            <a:r>
              <a:rPr lang="en-US" sz="2400" b="1" dirty="0">
                <a:solidFill>
                  <a:srgbClr val="C00000"/>
                </a:solidFill>
              </a:rPr>
              <a:t>c</a:t>
            </a:r>
            <a:r>
              <a:rPr lang="en-US" sz="2400" b="1" dirty="0" smtClean="0">
                <a:solidFill>
                  <a:srgbClr val="C00000"/>
                </a:solidFill>
              </a:rPr>
              <a:t>onservative</a:t>
            </a:r>
            <a:r>
              <a:rPr lang="x-none" sz="2400" dirty="0" smtClean="0"/>
              <a:t>: </a:t>
            </a:r>
            <a:r>
              <a:rPr lang="en-US" sz="2400" dirty="0" smtClean="0"/>
              <a:t>antibiotics</a:t>
            </a:r>
            <a:r>
              <a:rPr lang="x-none" sz="2400" dirty="0" smtClean="0"/>
              <a:t>, </a:t>
            </a:r>
            <a:r>
              <a:rPr lang="en-US" sz="2400" dirty="0" smtClean="0"/>
              <a:t>local decongestants, analgesics, </a:t>
            </a:r>
            <a:r>
              <a:rPr lang="en-US" sz="2400" dirty="0" err="1" smtClean="0"/>
              <a:t>Proetz</a:t>
            </a:r>
            <a:r>
              <a:rPr lang="en-US" sz="2400" dirty="0" smtClean="0"/>
              <a:t> therapy, aerosol therapy</a:t>
            </a:r>
            <a:r>
              <a:rPr lang="x-none" sz="2400" dirty="0" smtClean="0"/>
              <a:t>.</a:t>
            </a:r>
          </a:p>
          <a:p>
            <a:pPr lvl="1"/>
            <a:r>
              <a:rPr lang="en-US" sz="2400" b="1" dirty="0" smtClean="0">
                <a:solidFill>
                  <a:srgbClr val="C00000"/>
                </a:solidFill>
              </a:rPr>
              <a:t>surgical</a:t>
            </a:r>
            <a:r>
              <a:rPr lang="x-none" sz="2400" dirty="0" smtClean="0"/>
              <a:t>: </a:t>
            </a:r>
            <a:r>
              <a:rPr lang="en-US" sz="2400" dirty="0" smtClean="0"/>
              <a:t>solving all causes of ostium obstruction</a:t>
            </a:r>
            <a:r>
              <a:rPr lang="x-none" sz="2400" dirty="0" smtClean="0"/>
              <a:t>, </a:t>
            </a:r>
            <a:r>
              <a:rPr lang="en-US" sz="2400" dirty="0" smtClean="0">
                <a:solidFill>
                  <a:srgbClr val="6600CC"/>
                </a:solidFill>
              </a:rPr>
              <a:t>FESS</a:t>
            </a:r>
            <a:r>
              <a:rPr lang="x-none" sz="2400" dirty="0" smtClean="0"/>
              <a:t>, </a:t>
            </a:r>
            <a:r>
              <a:rPr lang="en-US" sz="2400" dirty="0" smtClean="0"/>
              <a:t>maxillary sinus surgery</a:t>
            </a:r>
            <a:r>
              <a:rPr lang="x-none" sz="2400" dirty="0" smtClean="0"/>
              <a:t>, </a:t>
            </a:r>
            <a:r>
              <a:rPr lang="en-US" sz="2400" dirty="0" smtClean="0"/>
              <a:t>external or </a:t>
            </a:r>
            <a:r>
              <a:rPr lang="en-US" sz="2400" dirty="0" err="1" smtClean="0"/>
              <a:t>transmaxillary</a:t>
            </a:r>
            <a:r>
              <a:rPr lang="en-US" sz="2400" dirty="0" smtClean="0"/>
              <a:t> </a:t>
            </a:r>
            <a:r>
              <a:rPr lang="en-US" sz="2400" dirty="0" err="1" smtClean="0"/>
              <a:t>ethmoidectomy</a:t>
            </a:r>
            <a:r>
              <a:rPr lang="en-US" sz="2400" dirty="0" smtClean="0"/>
              <a:t>, frontal sinus </a:t>
            </a:r>
            <a:r>
              <a:rPr lang="en-US" sz="2400" dirty="0" err="1" smtClean="0"/>
              <a:t>osteoplasty</a:t>
            </a:r>
            <a:r>
              <a:rPr lang="en-US" sz="2400" dirty="0" smtClean="0"/>
              <a:t> by Tato with </a:t>
            </a:r>
            <a:r>
              <a:rPr lang="en-US" sz="2400" dirty="0" err="1" smtClean="0"/>
              <a:t>ethmoidectomy</a:t>
            </a:r>
            <a:r>
              <a:rPr lang="en-US" sz="2400" dirty="0" smtClean="0"/>
              <a:t> and radical frontal sinus surgery by Riedel.</a:t>
            </a:r>
            <a:endParaRPr lang="en-US" sz="2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972452" cy="1143000"/>
          </a:xfrm>
        </p:spPr>
        <p:txBody>
          <a:bodyPr/>
          <a:lstStyle/>
          <a:p>
            <a:r>
              <a:rPr lang="en-US" dirty="0" smtClean="0">
                <a:solidFill>
                  <a:srgbClr val="6600CC"/>
                </a:solidFill>
              </a:rPr>
              <a:t>CT</a:t>
            </a:r>
            <a:r>
              <a:rPr lang="x-none" dirty="0" smtClean="0">
                <a:solidFill>
                  <a:srgbClr val="6600CC"/>
                </a:solidFill>
              </a:rPr>
              <a:t> – </a:t>
            </a:r>
            <a:r>
              <a:rPr lang="en-US" dirty="0" smtClean="0">
                <a:solidFill>
                  <a:srgbClr val="6600CC"/>
                </a:solidFill>
              </a:rPr>
              <a:t>Bilateral chronic maxillary sinusitis</a:t>
            </a:r>
            <a:endParaRPr lang="en-US" dirty="0">
              <a:solidFill>
                <a:srgbClr val="6600CC"/>
              </a:solidFill>
            </a:endParaRPr>
          </a:p>
        </p:txBody>
      </p:sp>
      <p:graphicFrame>
        <p:nvGraphicFramePr>
          <p:cNvPr id="65538" name="Object 3"/>
          <p:cNvGraphicFramePr>
            <a:graphicFrameLocks noGrp="1" noChangeAspect="1"/>
          </p:cNvGraphicFramePr>
          <p:nvPr>
            <p:ph sz="quarter" idx="1"/>
          </p:nvPr>
        </p:nvGraphicFramePr>
        <p:xfrm>
          <a:off x="2214546" y="1714488"/>
          <a:ext cx="4191042" cy="3929090"/>
        </p:xfrm>
        <a:graphic>
          <a:graphicData uri="http://schemas.openxmlformats.org/presentationml/2006/ole">
            <mc:AlternateContent xmlns:mc="http://schemas.openxmlformats.org/markup-compatibility/2006">
              <mc:Choice xmlns:v="urn:schemas-microsoft-com:vml" Requires="v">
                <p:oleObj spid="_x0000_s65607" name="Photo Editor Photo" r:id="rId3" imgW="2857899" imgH="2857899" progId="">
                  <p:embed/>
                </p:oleObj>
              </mc:Choice>
              <mc:Fallback>
                <p:oleObj name="Photo Editor Photo" r:id="rId3" imgW="2857899" imgH="2857899"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4546" y="1714488"/>
                        <a:ext cx="4191042" cy="3929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6600CC"/>
                </a:solidFill>
              </a:rPr>
              <a:t>MRI</a:t>
            </a:r>
            <a:r>
              <a:rPr lang="x-none" dirty="0" smtClean="0">
                <a:solidFill>
                  <a:srgbClr val="6600CC"/>
                </a:solidFill>
              </a:rPr>
              <a:t> – </a:t>
            </a:r>
            <a:r>
              <a:rPr lang="en-US" dirty="0">
                <a:solidFill>
                  <a:srgbClr val="6600CC"/>
                </a:solidFill>
              </a:rPr>
              <a:t>Bilateral chronic maxillary sinusitis</a:t>
            </a:r>
          </a:p>
        </p:txBody>
      </p:sp>
      <p:pic>
        <p:nvPicPr>
          <p:cNvPr id="4" name="Content Placeholder 5"/>
          <p:cNvPicPr>
            <a:picLocks noGrp="1"/>
          </p:cNvPicPr>
          <p:nvPr>
            <p:ph sz="quarter" idx="1"/>
          </p:nvPr>
        </p:nvPicPr>
        <p:blipFill>
          <a:blip r:embed="rId2"/>
          <a:srcRect b="27072"/>
          <a:stretch>
            <a:fillRect/>
          </a:stretch>
        </p:blipFill>
        <p:spPr>
          <a:xfrm>
            <a:off x="1571604" y="1714488"/>
            <a:ext cx="5429288" cy="392909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28596" y="714356"/>
            <a:ext cx="8072494" cy="5500726"/>
          </a:xfrm>
        </p:spPr>
        <p:txBody>
          <a:bodyPr>
            <a:normAutofit/>
          </a:bodyPr>
          <a:lstStyle/>
          <a:p>
            <a:r>
              <a:rPr lang="en-US" b="1" dirty="0" smtClean="0">
                <a:solidFill>
                  <a:srgbClr val="6600CC"/>
                </a:solidFill>
              </a:rPr>
              <a:t>Clinical presentation</a:t>
            </a:r>
            <a:r>
              <a:rPr lang="x-none" dirty="0" smtClean="0"/>
              <a:t> – </a:t>
            </a:r>
            <a:r>
              <a:rPr lang="en-US" dirty="0" smtClean="0"/>
              <a:t>mild or severe nasal obstruction, nasal secretion, headache, impaired sense of smell, </a:t>
            </a:r>
            <a:r>
              <a:rPr lang="en-US" dirty="0" err="1" smtClean="0"/>
              <a:t>hyponasal</a:t>
            </a:r>
            <a:r>
              <a:rPr lang="en-US" dirty="0" smtClean="0"/>
              <a:t> speech, </a:t>
            </a:r>
            <a:r>
              <a:rPr lang="en-US" dirty="0" err="1" smtClean="0"/>
              <a:t>epiphora</a:t>
            </a:r>
            <a:r>
              <a:rPr lang="en-US" dirty="0" smtClean="0"/>
              <a:t>, nasal pyramid deformity (</a:t>
            </a:r>
            <a:r>
              <a:rPr lang="en-US" dirty="0" err="1" smtClean="0"/>
              <a:t>Woakes</a:t>
            </a:r>
            <a:r>
              <a:rPr lang="en-US" dirty="0" smtClean="0"/>
              <a:t>’ disease)</a:t>
            </a:r>
            <a:r>
              <a:rPr lang="x-none" dirty="0" smtClean="0"/>
              <a:t>.</a:t>
            </a:r>
          </a:p>
          <a:p>
            <a:r>
              <a:rPr lang="en-US" b="1" dirty="0" smtClean="0">
                <a:solidFill>
                  <a:srgbClr val="6600CC"/>
                </a:solidFill>
              </a:rPr>
              <a:t>Diagnosis</a:t>
            </a:r>
            <a:r>
              <a:rPr lang="x-none" dirty="0" smtClean="0"/>
              <a:t> – </a:t>
            </a:r>
            <a:r>
              <a:rPr lang="en-US" dirty="0" smtClean="0"/>
              <a:t>anamnesis</a:t>
            </a:r>
            <a:r>
              <a:rPr lang="x-none" dirty="0" smtClean="0"/>
              <a:t>, </a:t>
            </a:r>
            <a:r>
              <a:rPr lang="en-US" dirty="0" smtClean="0"/>
              <a:t>ENT examination </a:t>
            </a:r>
            <a:r>
              <a:rPr lang="x-none" dirty="0" smtClean="0"/>
              <a:t>(</a:t>
            </a:r>
            <a:r>
              <a:rPr lang="en-US" dirty="0" smtClean="0"/>
              <a:t>inspection</a:t>
            </a:r>
            <a:r>
              <a:rPr lang="x-none" dirty="0" smtClean="0"/>
              <a:t>,</a:t>
            </a:r>
            <a:r>
              <a:rPr lang="en-US" dirty="0" smtClean="0"/>
              <a:t> anterior and posterior </a:t>
            </a:r>
            <a:r>
              <a:rPr lang="en-US" dirty="0" err="1" smtClean="0"/>
              <a:t>rhinoscopy</a:t>
            </a:r>
            <a:r>
              <a:rPr lang="en-US" dirty="0" smtClean="0"/>
              <a:t>, nasal endoscopy</a:t>
            </a:r>
            <a:r>
              <a:rPr lang="x-none" dirty="0" smtClean="0"/>
              <a:t>), </a:t>
            </a:r>
            <a:r>
              <a:rPr lang="en-US" dirty="0" smtClean="0"/>
              <a:t>paranasal sinuses X ray, CT scan (method of choice), immunological and allergy tests, bacteriology, </a:t>
            </a:r>
            <a:r>
              <a:rPr lang="en-US" dirty="0" err="1" smtClean="0"/>
              <a:t>rhinomanometry</a:t>
            </a:r>
            <a:r>
              <a:rPr lang="en-US" dirty="0" smtClean="0"/>
              <a:t>.</a:t>
            </a:r>
            <a:endParaRPr lang="x-none" dirty="0" smtClean="0"/>
          </a:p>
          <a:p>
            <a:r>
              <a:rPr lang="en-US" b="1" dirty="0" smtClean="0">
                <a:solidFill>
                  <a:srgbClr val="6600CC"/>
                </a:solidFill>
              </a:rPr>
              <a:t>Treatment</a:t>
            </a:r>
            <a:r>
              <a:rPr lang="x-none" dirty="0" smtClean="0"/>
              <a:t> – </a:t>
            </a:r>
            <a:r>
              <a:rPr lang="en-US" b="1" dirty="0" smtClean="0">
                <a:solidFill>
                  <a:srgbClr val="C00000"/>
                </a:solidFill>
              </a:rPr>
              <a:t>surgical</a:t>
            </a:r>
            <a:r>
              <a:rPr lang="x-none" dirty="0" smtClean="0"/>
              <a:t> (</a:t>
            </a:r>
            <a:r>
              <a:rPr lang="en-US" dirty="0" smtClean="0"/>
              <a:t>FESS</a:t>
            </a:r>
            <a:r>
              <a:rPr lang="x-none" dirty="0" smtClean="0"/>
              <a:t>, </a:t>
            </a:r>
            <a:r>
              <a:rPr lang="en-US" dirty="0" err="1" smtClean="0"/>
              <a:t>endonasal</a:t>
            </a:r>
            <a:r>
              <a:rPr lang="en-US" dirty="0" smtClean="0"/>
              <a:t> polypectomy</a:t>
            </a:r>
            <a:r>
              <a:rPr lang="x-none" dirty="0" smtClean="0"/>
              <a:t>, </a:t>
            </a:r>
            <a:r>
              <a:rPr lang="en-US" dirty="0" smtClean="0"/>
              <a:t>maxillary sinus surgery</a:t>
            </a:r>
            <a:r>
              <a:rPr lang="x-none" dirty="0" smtClean="0"/>
              <a:t>, </a:t>
            </a:r>
            <a:r>
              <a:rPr lang="en-US" dirty="0" err="1" smtClean="0"/>
              <a:t>ethmoidectomy</a:t>
            </a:r>
            <a:r>
              <a:rPr lang="x-none" dirty="0" smtClean="0"/>
              <a:t>) </a:t>
            </a:r>
            <a:r>
              <a:rPr lang="en-US" dirty="0" smtClean="0"/>
              <a:t>and</a:t>
            </a:r>
            <a:r>
              <a:rPr lang="x-none" dirty="0" smtClean="0"/>
              <a:t> </a:t>
            </a:r>
            <a:r>
              <a:rPr lang="en-US" b="1" dirty="0" smtClean="0">
                <a:solidFill>
                  <a:srgbClr val="C00000"/>
                </a:solidFill>
              </a:rPr>
              <a:t>conservative</a:t>
            </a:r>
            <a:r>
              <a:rPr lang="x-none" dirty="0" smtClean="0"/>
              <a:t> (</a:t>
            </a:r>
            <a:r>
              <a:rPr lang="en-US" dirty="0" smtClean="0"/>
              <a:t>antibiotics, antihistamines</a:t>
            </a:r>
            <a:r>
              <a:rPr lang="x-none" dirty="0" smtClean="0"/>
              <a:t>, </a:t>
            </a:r>
            <a:r>
              <a:rPr lang="en-US" dirty="0" smtClean="0"/>
              <a:t>desensitization</a:t>
            </a:r>
            <a:r>
              <a:rPr lang="x-none" dirty="0" smtClean="0"/>
              <a:t>, </a:t>
            </a:r>
            <a:r>
              <a:rPr lang="en-US" dirty="0" smtClean="0"/>
              <a:t>systemic and topical corticosteroids, nasal decongestants</a:t>
            </a:r>
            <a:r>
              <a:rPr lang="x-none" smtClean="0"/>
              <a:t>).</a:t>
            </a:r>
            <a:r>
              <a:rPr lang="x-none" dirty="0" smtClean="0"/>
              <a:t> </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011222"/>
          </a:xfrm>
        </p:spPr>
        <p:txBody>
          <a:bodyPr/>
          <a:lstStyle/>
          <a:p>
            <a:r>
              <a:rPr lang="en-US" dirty="0" smtClean="0">
                <a:solidFill>
                  <a:srgbClr val="6600CC"/>
                </a:solidFill>
              </a:rPr>
              <a:t>Instruments and endoscopes for FESS</a:t>
            </a:r>
            <a:endParaRPr lang="en-US" dirty="0">
              <a:solidFill>
                <a:srgbClr val="6600CC"/>
              </a:solidFill>
            </a:endParaRPr>
          </a:p>
        </p:txBody>
      </p:sp>
      <p:pic>
        <p:nvPicPr>
          <p:cNvPr id="4" name="Content Placeholder 5" descr="D:\Documents and Settings\Korisnik\My Documents\BANE\MONOGRAFIJA\SLIKE - APARATI i INSTRUMENTI\P2050004.JPG"/>
          <p:cNvPicPr>
            <a:picLocks noGrp="1"/>
          </p:cNvPicPr>
          <p:nvPr>
            <p:ph sz="quarter" idx="1"/>
          </p:nvPr>
        </p:nvPicPr>
        <p:blipFill>
          <a:blip r:embed="rId2"/>
          <a:srcRect l="4353" r="2985"/>
          <a:stretch>
            <a:fillRect/>
          </a:stretch>
        </p:blipFill>
        <p:spPr>
          <a:xfrm>
            <a:off x="285720" y="1928802"/>
            <a:ext cx="3695715" cy="3143272"/>
          </a:xfrm>
        </p:spPr>
      </p:pic>
      <p:pic>
        <p:nvPicPr>
          <p:cNvPr id="5" name="Picture 2"/>
          <p:cNvPicPr>
            <a:picLocks noChangeAspect="1" noChangeArrowheads="1"/>
          </p:cNvPicPr>
          <p:nvPr/>
        </p:nvPicPr>
        <p:blipFill>
          <a:blip r:embed="rId3"/>
          <a:srcRect b="6392"/>
          <a:stretch>
            <a:fillRect/>
          </a:stretch>
        </p:blipFill>
        <p:spPr>
          <a:xfrm>
            <a:off x="4071934" y="1928802"/>
            <a:ext cx="4470400" cy="3138502"/>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5"/>
          <p:cNvPicPr>
            <a:picLocks noGrp="1"/>
          </p:cNvPicPr>
          <p:nvPr>
            <p:ph sz="quarter" idx="1"/>
          </p:nvPr>
        </p:nvPicPr>
        <p:blipFill>
          <a:blip r:embed="rId2"/>
          <a:srcRect/>
          <a:stretch>
            <a:fillRect/>
          </a:stretch>
        </p:blipFill>
        <p:spPr>
          <a:xfrm>
            <a:off x="642910" y="1071546"/>
            <a:ext cx="3643338" cy="3357586"/>
          </a:xfrm>
        </p:spPr>
      </p:pic>
      <p:pic>
        <p:nvPicPr>
          <p:cNvPr id="5" name="Content Placeholder 6" descr="D:\Documents and Settings\Korisnik\My Documents\BANE\MONOGRAFIJA\VIDEO\etmoidetomija.bmp"/>
          <p:cNvPicPr>
            <a:picLocks/>
          </p:cNvPicPr>
          <p:nvPr/>
        </p:nvPicPr>
        <p:blipFill>
          <a:blip r:embed="rId3"/>
          <a:srcRect l="7219" r="11090"/>
          <a:stretch>
            <a:fillRect/>
          </a:stretch>
        </p:blipFill>
        <p:spPr>
          <a:xfrm>
            <a:off x="4714876" y="1071546"/>
            <a:ext cx="3571876" cy="3357586"/>
          </a:xfrm>
          <a:prstGeom prst="rect">
            <a:avLst/>
          </a:prstGeom>
        </p:spPr>
      </p:pic>
      <p:sp>
        <p:nvSpPr>
          <p:cNvPr id="6" name="Rectangle 5"/>
          <p:cNvSpPr/>
          <p:nvPr/>
        </p:nvSpPr>
        <p:spPr>
          <a:xfrm>
            <a:off x="857224" y="4714884"/>
            <a:ext cx="3286148" cy="714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smtClean="0">
                <a:solidFill>
                  <a:srgbClr val="FFFF00"/>
                </a:solidFill>
              </a:rPr>
              <a:t>Antrotomy</a:t>
            </a:r>
            <a:r>
              <a:rPr lang="en-US" sz="2000" b="1" dirty="0" smtClean="0">
                <a:solidFill>
                  <a:srgbClr val="FFFF00"/>
                </a:solidFill>
              </a:rPr>
              <a:t> </a:t>
            </a:r>
            <a:r>
              <a:rPr lang="en-US" sz="2000" dirty="0" smtClean="0">
                <a:solidFill>
                  <a:srgbClr val="FFFF00"/>
                </a:solidFill>
              </a:rPr>
              <a:t>of the right maxillary sinus</a:t>
            </a:r>
            <a:endParaRPr lang="en-US" sz="2000" dirty="0">
              <a:solidFill>
                <a:srgbClr val="FFFF00"/>
              </a:solidFill>
            </a:endParaRPr>
          </a:p>
        </p:txBody>
      </p:sp>
      <p:sp>
        <p:nvSpPr>
          <p:cNvPr id="7" name="Rectangle 6"/>
          <p:cNvSpPr/>
          <p:nvPr/>
        </p:nvSpPr>
        <p:spPr>
          <a:xfrm>
            <a:off x="4643438" y="4714884"/>
            <a:ext cx="3714776" cy="714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rgbClr val="FFFF00"/>
                </a:solidFill>
              </a:rPr>
              <a:t>Total </a:t>
            </a:r>
            <a:r>
              <a:rPr lang="en-US" sz="2000" b="1" dirty="0" err="1" smtClean="0">
                <a:solidFill>
                  <a:srgbClr val="FFFF00"/>
                </a:solidFill>
              </a:rPr>
              <a:t>ethmoidectomy</a:t>
            </a:r>
            <a:r>
              <a:rPr lang="en-US" sz="2000" b="1" dirty="0" smtClean="0">
                <a:solidFill>
                  <a:srgbClr val="FFFF00"/>
                </a:solidFill>
              </a:rPr>
              <a:t> </a:t>
            </a:r>
            <a:r>
              <a:rPr lang="en-US" sz="2000" dirty="0" smtClean="0">
                <a:solidFill>
                  <a:srgbClr val="FFFF00"/>
                </a:solidFill>
              </a:rPr>
              <a:t>of the left ethmoid sinus</a:t>
            </a:r>
            <a:endParaRPr lang="en-US" sz="2000" dirty="0">
              <a:solidFill>
                <a:srgbClr val="FFFF00"/>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357166"/>
            <a:ext cx="7467600" cy="1143000"/>
          </a:xfrm>
        </p:spPr>
        <p:txBody>
          <a:bodyPr/>
          <a:lstStyle/>
          <a:p>
            <a:r>
              <a:rPr lang="x-none" dirty="0" smtClean="0">
                <a:solidFill>
                  <a:srgbClr val="6600CC"/>
                </a:solidFill>
              </a:rPr>
              <a:t>Caldwell-Luc</a:t>
            </a:r>
            <a:r>
              <a:rPr lang="en-US" dirty="0">
                <a:solidFill>
                  <a:srgbClr val="6600CC"/>
                </a:solidFill>
              </a:rPr>
              <a:t> </a:t>
            </a:r>
            <a:r>
              <a:rPr lang="en-US" dirty="0" smtClean="0">
                <a:solidFill>
                  <a:srgbClr val="6600CC"/>
                </a:solidFill>
              </a:rPr>
              <a:t>operation of the maxillary sinus</a:t>
            </a:r>
            <a:endParaRPr lang="en-US" dirty="0">
              <a:solidFill>
                <a:srgbClr val="6600CC"/>
              </a:solidFill>
            </a:endParaRPr>
          </a:p>
        </p:txBody>
      </p:sp>
      <p:graphicFrame>
        <p:nvGraphicFramePr>
          <p:cNvPr id="67586" name="Object 3"/>
          <p:cNvGraphicFramePr>
            <a:graphicFrameLocks noGrp="1" noChangeAspect="1"/>
          </p:cNvGraphicFramePr>
          <p:nvPr>
            <p:ph sz="quarter" idx="1"/>
          </p:nvPr>
        </p:nvGraphicFramePr>
        <p:xfrm>
          <a:off x="514722" y="2071678"/>
          <a:ext cx="3914402" cy="3000396"/>
        </p:xfrm>
        <a:graphic>
          <a:graphicData uri="http://schemas.openxmlformats.org/presentationml/2006/ole">
            <mc:AlternateContent xmlns:mc="http://schemas.openxmlformats.org/markup-compatibility/2006">
              <mc:Choice xmlns:v="urn:schemas-microsoft-com:vml" Requires="v">
                <p:oleObj spid="_x0000_s67724" name="Photo Editor Photo" r:id="rId3" imgW="3323810" imgH="2400635" progId="">
                  <p:embed/>
                </p:oleObj>
              </mc:Choice>
              <mc:Fallback>
                <p:oleObj name="Photo Editor Photo" r:id="rId3" imgW="3323810" imgH="2400635"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722" y="2071678"/>
                        <a:ext cx="3914402" cy="3000396"/>
                      </a:xfrm>
                      <a:prstGeom prst="rect">
                        <a:avLst/>
                      </a:prstGeom>
                      <a:noFill/>
                      <a:ln w="12700">
                        <a:solidFill>
                          <a:srgbClr val="00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7587" name="Object 4"/>
          <p:cNvGraphicFramePr>
            <a:graphicFrameLocks noChangeAspect="1"/>
          </p:cNvGraphicFramePr>
          <p:nvPr/>
        </p:nvGraphicFramePr>
        <p:xfrm>
          <a:off x="4572000" y="2071678"/>
          <a:ext cx="3675015" cy="3000396"/>
        </p:xfrm>
        <a:graphic>
          <a:graphicData uri="http://schemas.openxmlformats.org/presentationml/2006/ole">
            <mc:AlternateContent xmlns:mc="http://schemas.openxmlformats.org/markup-compatibility/2006">
              <mc:Choice xmlns:v="urn:schemas-microsoft-com:vml" Requires="v">
                <p:oleObj spid="_x0000_s67725" name="Photo Editor Photo" r:id="rId5" imgW="3323810" imgH="2419048" progId="">
                  <p:embed/>
                </p:oleObj>
              </mc:Choice>
              <mc:Fallback>
                <p:oleObj name="Photo Editor Photo" r:id="rId5" imgW="3323810" imgH="2419048" progId="">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2071678"/>
                        <a:ext cx="3675015" cy="3000396"/>
                      </a:xfrm>
                      <a:prstGeom prst="rect">
                        <a:avLst/>
                      </a:prstGeom>
                      <a:noFill/>
                      <a:ln w="12700">
                        <a:solidFill>
                          <a:srgbClr val="00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642910" y="642918"/>
            <a:ext cx="7772400" cy="928694"/>
          </a:xfrm>
        </p:spPr>
        <p:txBody>
          <a:bodyPr>
            <a:noAutofit/>
          </a:bodyPr>
          <a:lstStyle/>
          <a:p>
            <a:pPr>
              <a:defRPr/>
            </a:pPr>
            <a:r>
              <a:rPr lang="en-US" sz="3200" dirty="0" err="1" smtClean="0">
                <a:solidFill>
                  <a:srgbClr val="6600CC"/>
                </a:solidFill>
                <a:latin typeface="Times New Roman" pitchFamily="18" charset="0"/>
              </a:rPr>
              <a:t>Frontoethmoidectomy</a:t>
            </a:r>
            <a:r>
              <a:rPr lang="en-US" sz="3200" dirty="0" smtClean="0">
                <a:solidFill>
                  <a:srgbClr val="6600CC"/>
                </a:solidFill>
                <a:latin typeface="Times New Roman" pitchFamily="18" charset="0"/>
              </a:rPr>
              <a:t> of the left frontal-ethmoid complex</a:t>
            </a:r>
            <a:endParaRPr lang="en-GB" sz="3200" dirty="0" smtClean="0">
              <a:solidFill>
                <a:srgbClr val="6600CC"/>
              </a:solidFill>
              <a:latin typeface="Times New Roman" pitchFamily="18" charset="0"/>
            </a:endParaRPr>
          </a:p>
        </p:txBody>
      </p:sp>
      <p:graphicFrame>
        <p:nvGraphicFramePr>
          <p:cNvPr id="18434" name="Object 3"/>
          <p:cNvGraphicFramePr>
            <a:graphicFrameLocks noGrp="1" noChangeAspect="1"/>
          </p:cNvGraphicFramePr>
          <p:nvPr>
            <p:ph idx="1"/>
          </p:nvPr>
        </p:nvGraphicFramePr>
        <p:xfrm>
          <a:off x="2143108" y="2000240"/>
          <a:ext cx="4438527" cy="3714776"/>
        </p:xfrm>
        <a:graphic>
          <a:graphicData uri="http://schemas.openxmlformats.org/presentationml/2006/ole">
            <mc:AlternateContent xmlns:mc="http://schemas.openxmlformats.org/markup-compatibility/2006">
              <mc:Choice xmlns:v="urn:schemas-microsoft-com:vml" Requires="v">
                <p:oleObj spid="_x0000_s164936" name="Photo Editor Photo" r:id="rId3" imgW="3095238" imgH="2591162" progId="">
                  <p:embed/>
                </p:oleObj>
              </mc:Choice>
              <mc:Fallback>
                <p:oleObj name="Photo Editor Photo" r:id="rId3" imgW="3095238" imgH="2591162"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08" y="2000240"/>
                        <a:ext cx="4438527" cy="3714776"/>
                      </a:xfrm>
                      <a:prstGeom prst="rect">
                        <a:avLst/>
                      </a:prstGeom>
                      <a:noFill/>
                      <a:ln w="12700">
                        <a:solidFill>
                          <a:srgbClr val="9933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011222"/>
          </a:xfrm>
        </p:spPr>
        <p:txBody>
          <a:bodyPr>
            <a:normAutofit/>
          </a:bodyPr>
          <a:lstStyle/>
          <a:p>
            <a:r>
              <a:rPr lang="en-US" b="1" dirty="0" smtClean="0">
                <a:solidFill>
                  <a:srgbClr val="0070C0"/>
                </a:solidFill>
              </a:rPr>
              <a:t>Paranasal sinusitis in children</a:t>
            </a:r>
            <a:endParaRPr lang="en-US" b="1" dirty="0">
              <a:solidFill>
                <a:srgbClr val="0070C0"/>
              </a:solidFill>
            </a:endParaRPr>
          </a:p>
        </p:txBody>
      </p:sp>
      <p:sp>
        <p:nvSpPr>
          <p:cNvPr id="3" name="Content Placeholder 2"/>
          <p:cNvSpPr>
            <a:spLocks noGrp="1"/>
          </p:cNvSpPr>
          <p:nvPr>
            <p:ph sz="quarter" idx="1"/>
          </p:nvPr>
        </p:nvSpPr>
        <p:spPr>
          <a:xfrm>
            <a:off x="500034" y="1714488"/>
            <a:ext cx="7467600" cy="4257692"/>
          </a:xfrm>
        </p:spPr>
        <p:txBody>
          <a:bodyPr>
            <a:normAutofit/>
          </a:bodyPr>
          <a:lstStyle/>
          <a:p>
            <a:r>
              <a:rPr lang="en-US" dirty="0" smtClean="0"/>
              <a:t>Characterized by several specifics, compared to the same disease in adults</a:t>
            </a:r>
            <a:r>
              <a:rPr lang="x-none" dirty="0" smtClean="0"/>
              <a:t>:</a:t>
            </a:r>
          </a:p>
          <a:p>
            <a:pPr lvl="1"/>
            <a:r>
              <a:rPr lang="en-US" sz="2400" dirty="0" smtClean="0"/>
              <a:t>Neonate is born with maxillary and sphenoid sinuses and ethmoid cells</a:t>
            </a:r>
            <a:r>
              <a:rPr lang="x-none" sz="2400" dirty="0" smtClean="0"/>
              <a:t>.</a:t>
            </a:r>
          </a:p>
          <a:p>
            <a:pPr lvl="1"/>
            <a:r>
              <a:rPr lang="en-US" sz="2400" dirty="0" smtClean="0"/>
              <a:t>Ethmoid development is finalized in the 5</a:t>
            </a:r>
            <a:r>
              <a:rPr lang="en-US" sz="2400" baseline="30000" dirty="0" smtClean="0"/>
              <a:t>th</a:t>
            </a:r>
            <a:r>
              <a:rPr lang="en-US" sz="2400" dirty="0" smtClean="0"/>
              <a:t> year, and maxillary sinuses finish developing with wisdom teeth eruption</a:t>
            </a:r>
            <a:r>
              <a:rPr lang="x-none" sz="2400" dirty="0" smtClean="0"/>
              <a:t>.</a:t>
            </a:r>
          </a:p>
          <a:p>
            <a:pPr lvl="1"/>
            <a:r>
              <a:rPr lang="en-US" sz="2400" dirty="0" smtClean="0"/>
              <a:t>Up until 7</a:t>
            </a:r>
            <a:r>
              <a:rPr lang="en-US" sz="2400" baseline="30000" dirty="0" smtClean="0"/>
              <a:t>th</a:t>
            </a:r>
            <a:r>
              <a:rPr lang="en-US" sz="2400" dirty="0" smtClean="0"/>
              <a:t> year floor of the nasal cavity and maxillary sinuses is in the same plane, and later maxillary sinus </a:t>
            </a:r>
            <a:r>
              <a:rPr lang="en-US" sz="2400" dirty="0"/>
              <a:t>floor descends</a:t>
            </a:r>
            <a:r>
              <a:rPr lang="x-none" sz="2400" smtClean="0"/>
              <a:t>.</a:t>
            </a:r>
            <a:endParaRPr lang="x-none" sz="2400"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785794"/>
            <a:ext cx="7786742" cy="5214974"/>
          </a:xfrm>
        </p:spPr>
        <p:txBody>
          <a:bodyPr>
            <a:normAutofit/>
          </a:bodyPr>
          <a:lstStyle/>
          <a:p>
            <a:pPr lvl="1"/>
            <a:r>
              <a:rPr lang="en-US" sz="2400" dirty="0" smtClean="0"/>
              <a:t>Frontal sinus begins developing from anterior ethmoid cells in the 5</a:t>
            </a:r>
            <a:r>
              <a:rPr lang="en-US" sz="2400" baseline="30000" dirty="0" smtClean="0"/>
              <a:t>th</a:t>
            </a:r>
            <a:r>
              <a:rPr lang="en-US" sz="2400" dirty="0" smtClean="0"/>
              <a:t> year of life</a:t>
            </a:r>
            <a:r>
              <a:rPr lang="x-none" sz="2400" dirty="0" smtClean="0"/>
              <a:t>.</a:t>
            </a:r>
          </a:p>
          <a:p>
            <a:pPr lvl="1"/>
            <a:r>
              <a:rPr lang="en-US" sz="2400" dirty="0" smtClean="0"/>
              <a:t>Adenoid significantly affects inflammatory processes in the nose and paranasal sinuses</a:t>
            </a:r>
            <a:r>
              <a:rPr lang="ru-RU" sz="2400" dirty="0" smtClean="0"/>
              <a:t>.</a:t>
            </a:r>
            <a:endParaRPr lang="x-none" sz="2400" dirty="0" smtClean="0"/>
          </a:p>
          <a:p>
            <a:pPr lvl="1"/>
            <a:r>
              <a:rPr lang="en-US" sz="2400" dirty="0" smtClean="0"/>
              <a:t>Immune system in neonates worsens in time, that by the end of the 1</a:t>
            </a:r>
            <a:r>
              <a:rPr lang="en-US" sz="2400" baseline="30000" dirty="0" smtClean="0"/>
              <a:t>st</a:t>
            </a:r>
            <a:r>
              <a:rPr lang="en-US" sz="2400" dirty="0" smtClean="0"/>
              <a:t> year of life it reaches the lowest point, and only by the end of the 2</a:t>
            </a:r>
            <a:r>
              <a:rPr lang="en-US" sz="2400" baseline="30000" dirty="0" smtClean="0"/>
              <a:t>nd</a:t>
            </a:r>
            <a:r>
              <a:rPr lang="en-US" sz="2400" dirty="0" smtClean="0"/>
              <a:t> year it reaches satisfactory level</a:t>
            </a:r>
            <a:r>
              <a:rPr lang="ru-RU" sz="2400" dirty="0" smtClean="0"/>
              <a:t>.</a:t>
            </a:r>
            <a:endParaRPr lang="x-none" sz="2400" dirty="0" smtClean="0"/>
          </a:p>
          <a:p>
            <a:pPr lvl="1"/>
            <a:r>
              <a:rPr lang="en-US" sz="2400" dirty="0" smtClean="0"/>
              <a:t>Children respond to simple inflammatory processes with </a:t>
            </a:r>
            <a:r>
              <a:rPr lang="en-US" sz="2400" dirty="0" err="1" smtClean="0"/>
              <a:t>hyperergic</a:t>
            </a:r>
            <a:r>
              <a:rPr lang="en-US" sz="2400" dirty="0" smtClean="0"/>
              <a:t> reaction (pronounced immune reaction) until 2 years of age</a:t>
            </a:r>
            <a:r>
              <a:rPr lang="ru-RU" sz="2400" dirty="0" smtClean="0"/>
              <a:t>.</a:t>
            </a:r>
            <a:endParaRPr lang="en-US" sz="24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14290"/>
            <a:ext cx="8258204" cy="928694"/>
          </a:xfrm>
        </p:spPr>
        <p:txBody>
          <a:bodyPr>
            <a:noAutofit/>
          </a:bodyPr>
          <a:lstStyle/>
          <a:p>
            <a:r>
              <a:rPr lang="en-US" b="1" dirty="0" smtClean="0">
                <a:solidFill>
                  <a:srgbClr val="0070C0"/>
                </a:solidFill>
              </a:rPr>
              <a:t>Acute sinusitis in children</a:t>
            </a:r>
            <a:endParaRPr lang="en-US" b="1" dirty="0">
              <a:solidFill>
                <a:srgbClr val="0070C0"/>
              </a:solidFill>
            </a:endParaRPr>
          </a:p>
        </p:txBody>
      </p:sp>
      <p:sp>
        <p:nvSpPr>
          <p:cNvPr id="3" name="Content Placeholder 2"/>
          <p:cNvSpPr>
            <a:spLocks noGrp="1"/>
          </p:cNvSpPr>
          <p:nvPr>
            <p:ph sz="quarter" idx="1"/>
          </p:nvPr>
        </p:nvSpPr>
        <p:spPr>
          <a:xfrm>
            <a:off x="428596" y="1643050"/>
            <a:ext cx="7829576" cy="4186254"/>
          </a:xfrm>
        </p:spPr>
        <p:txBody>
          <a:bodyPr>
            <a:normAutofit lnSpcReduction="10000"/>
          </a:bodyPr>
          <a:lstStyle/>
          <a:p>
            <a:r>
              <a:rPr lang="en-US" dirty="0" smtClean="0"/>
              <a:t>Less frequent than in adults</a:t>
            </a:r>
            <a:r>
              <a:rPr lang="x-none" dirty="0" smtClean="0"/>
              <a:t>, </a:t>
            </a:r>
            <a:r>
              <a:rPr lang="en-US" dirty="0" smtClean="0"/>
              <a:t>most commonly affects ethmoid and maxillary sinuses</a:t>
            </a:r>
            <a:r>
              <a:rPr lang="x-none" dirty="0" smtClean="0"/>
              <a:t>.</a:t>
            </a:r>
          </a:p>
          <a:p>
            <a:r>
              <a:rPr lang="en-US" b="1" dirty="0" smtClean="0">
                <a:solidFill>
                  <a:srgbClr val="6600CC"/>
                </a:solidFill>
              </a:rPr>
              <a:t>Clinical presentation</a:t>
            </a:r>
            <a:r>
              <a:rPr lang="x-none" dirty="0" smtClean="0"/>
              <a:t> – </a:t>
            </a:r>
            <a:r>
              <a:rPr lang="en-US" dirty="0" smtClean="0"/>
              <a:t>symptoms of acute rhinitis and adenoiditis, nasal obstruction, intensified nasal secretion, fever, headache, irritability, anorexia, insomnia, diarrhea, persistent cough.</a:t>
            </a:r>
            <a:endParaRPr lang="x-none" dirty="0" smtClean="0"/>
          </a:p>
          <a:p>
            <a:r>
              <a:rPr lang="en-US" b="1" dirty="0" smtClean="0">
                <a:solidFill>
                  <a:srgbClr val="6600CC"/>
                </a:solidFill>
              </a:rPr>
              <a:t>Diagnosis</a:t>
            </a:r>
            <a:r>
              <a:rPr lang="x-none" dirty="0" smtClean="0"/>
              <a:t> – </a:t>
            </a:r>
            <a:r>
              <a:rPr lang="en-US" dirty="0" err="1" smtClean="0"/>
              <a:t>heteroanamnesis</a:t>
            </a:r>
            <a:r>
              <a:rPr lang="x-none" dirty="0" smtClean="0"/>
              <a:t>, </a:t>
            </a:r>
            <a:r>
              <a:rPr lang="en-US" dirty="0" smtClean="0"/>
              <a:t>ENT </a:t>
            </a:r>
            <a:r>
              <a:rPr lang="en-US" dirty="0"/>
              <a:t>e</a:t>
            </a:r>
            <a:r>
              <a:rPr lang="en-US" dirty="0" smtClean="0"/>
              <a:t>xamination </a:t>
            </a:r>
            <a:r>
              <a:rPr lang="x-none" dirty="0" smtClean="0"/>
              <a:t>(</a:t>
            </a:r>
            <a:r>
              <a:rPr lang="en-US" dirty="0" smtClean="0"/>
              <a:t>strong mucosal swelling with abundant </a:t>
            </a:r>
            <a:r>
              <a:rPr lang="en-US" dirty="0" err="1"/>
              <a:t>mucopurulent</a:t>
            </a:r>
            <a:r>
              <a:rPr lang="en-US" dirty="0"/>
              <a:t> nasal discharge)</a:t>
            </a:r>
            <a:r>
              <a:rPr lang="x-none" dirty="0" smtClean="0"/>
              <a:t>, </a:t>
            </a:r>
            <a:r>
              <a:rPr lang="en-US" dirty="0" smtClean="0"/>
              <a:t>paranasal sinuses ultrasound</a:t>
            </a:r>
            <a:r>
              <a:rPr lang="x-none" dirty="0" smtClean="0"/>
              <a:t>. </a:t>
            </a:r>
            <a:r>
              <a:rPr lang="en-US" dirty="0" smtClean="0"/>
              <a:t>X ray should be avoided</a:t>
            </a:r>
            <a:r>
              <a:rPr lang="x-none" dirty="0" smtClean="0"/>
              <a:t>.</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14282" y="714356"/>
            <a:ext cx="8501122" cy="4929222"/>
          </a:xfrm>
        </p:spPr>
        <p:txBody>
          <a:bodyPr>
            <a:normAutofit/>
          </a:bodyPr>
          <a:lstStyle/>
          <a:p>
            <a:r>
              <a:rPr lang="en-US" b="1" dirty="0" smtClean="0">
                <a:solidFill>
                  <a:srgbClr val="6600CC"/>
                </a:solidFill>
              </a:rPr>
              <a:t>Treatment</a:t>
            </a:r>
            <a:r>
              <a:rPr lang="x-none" dirty="0" smtClean="0"/>
              <a:t>:</a:t>
            </a:r>
          </a:p>
          <a:p>
            <a:pPr lvl="1"/>
            <a:r>
              <a:rPr lang="en-US" sz="2400" b="1" dirty="0" smtClean="0">
                <a:solidFill>
                  <a:srgbClr val="C00000"/>
                </a:solidFill>
              </a:rPr>
              <a:t>conservative</a:t>
            </a:r>
            <a:r>
              <a:rPr lang="x-none" sz="2400" dirty="0" smtClean="0"/>
              <a:t> – (</a:t>
            </a:r>
            <a:r>
              <a:rPr lang="en-US" sz="2400" dirty="0" smtClean="0"/>
              <a:t>must be swift and effective</a:t>
            </a:r>
            <a:r>
              <a:rPr lang="x-none" sz="2400" dirty="0" smtClean="0"/>
              <a:t>) </a:t>
            </a:r>
            <a:r>
              <a:rPr lang="en-US" sz="2400" dirty="0" smtClean="0"/>
              <a:t>high doses of antibiotics</a:t>
            </a:r>
            <a:r>
              <a:rPr lang="x-none" sz="2400" dirty="0" smtClean="0"/>
              <a:t>, </a:t>
            </a:r>
            <a:r>
              <a:rPr lang="en-US" sz="2400" dirty="0" smtClean="0"/>
              <a:t>nasal decongestants</a:t>
            </a:r>
            <a:r>
              <a:rPr lang="x-none" sz="2400" smtClean="0"/>
              <a:t>, </a:t>
            </a:r>
            <a:r>
              <a:rPr lang="en-US" sz="2400" dirty="0" smtClean="0"/>
              <a:t>antipyretics</a:t>
            </a:r>
            <a:r>
              <a:rPr lang="x-none" sz="2400" dirty="0" smtClean="0"/>
              <a:t>, </a:t>
            </a:r>
            <a:r>
              <a:rPr lang="en-US" sz="2400" dirty="0" smtClean="0"/>
              <a:t>analgesics</a:t>
            </a:r>
            <a:r>
              <a:rPr lang="x-none" sz="2400" dirty="0" smtClean="0"/>
              <a:t>, </a:t>
            </a:r>
            <a:r>
              <a:rPr lang="en-US" sz="2400" dirty="0" err="1" smtClean="0"/>
              <a:t>Proetz</a:t>
            </a:r>
            <a:r>
              <a:rPr lang="en-US" sz="2400" dirty="0" smtClean="0"/>
              <a:t> therapy</a:t>
            </a:r>
            <a:r>
              <a:rPr lang="x-none" sz="2400" dirty="0" smtClean="0"/>
              <a:t>, </a:t>
            </a:r>
            <a:r>
              <a:rPr lang="en-US" sz="2400" dirty="0" smtClean="0"/>
              <a:t>liquid and electrolyte infusions</a:t>
            </a:r>
            <a:r>
              <a:rPr lang="x-none" sz="2400" dirty="0" smtClean="0"/>
              <a:t>, </a:t>
            </a:r>
            <a:r>
              <a:rPr lang="en-US" sz="2400" dirty="0" smtClean="0"/>
              <a:t>analeptics and </a:t>
            </a:r>
            <a:r>
              <a:rPr lang="en-US" sz="2400" dirty="0" err="1" smtClean="0"/>
              <a:t>cardiotonic</a:t>
            </a:r>
            <a:r>
              <a:rPr lang="en-US" sz="2400" dirty="0" smtClean="0"/>
              <a:t> agents</a:t>
            </a:r>
            <a:r>
              <a:rPr lang="x-none" sz="2400" smtClean="0"/>
              <a:t>.</a:t>
            </a:r>
            <a:endParaRPr lang="x-none" sz="2400" dirty="0" smtClean="0"/>
          </a:p>
          <a:p>
            <a:pPr lvl="1"/>
            <a:r>
              <a:rPr lang="en-US" sz="2400" b="1" dirty="0" smtClean="0">
                <a:solidFill>
                  <a:srgbClr val="C00000"/>
                </a:solidFill>
              </a:rPr>
              <a:t>surgical</a:t>
            </a:r>
            <a:r>
              <a:rPr lang="x-none" sz="2400" dirty="0" smtClean="0"/>
              <a:t> – </a:t>
            </a:r>
            <a:r>
              <a:rPr lang="en-US" sz="2400" dirty="0" smtClean="0"/>
              <a:t>only in cases of ineffective conservative treatment or in cases of complications </a:t>
            </a:r>
            <a:r>
              <a:rPr lang="x-none" sz="2400" dirty="0" smtClean="0"/>
              <a:t>(</a:t>
            </a:r>
            <a:r>
              <a:rPr lang="en-US" sz="2400" dirty="0" smtClean="0"/>
              <a:t>FESS or external </a:t>
            </a:r>
            <a:r>
              <a:rPr lang="en-US" sz="2400" dirty="0" err="1" smtClean="0"/>
              <a:t>ethmoidectomy</a:t>
            </a:r>
            <a:r>
              <a:rPr lang="x-none" sz="2400" dirty="0" smtClean="0"/>
              <a:t>).</a:t>
            </a:r>
          </a:p>
          <a:p>
            <a:r>
              <a:rPr lang="en-US" b="1" dirty="0" smtClean="0">
                <a:solidFill>
                  <a:srgbClr val="6600CC"/>
                </a:solidFill>
              </a:rPr>
              <a:t>Complications</a:t>
            </a:r>
            <a:r>
              <a:rPr lang="x-none" dirty="0" smtClean="0"/>
              <a:t> – </a:t>
            </a:r>
            <a:r>
              <a:rPr lang="en-US" dirty="0" smtClean="0"/>
              <a:t>most commonly middle ear infections, most severe is osteomyelitis of the maxilla</a:t>
            </a:r>
            <a:r>
              <a:rPr lang="x-none" dirty="0" smtClean="0"/>
              <a:t>.</a:t>
            </a:r>
          </a:p>
          <a:p>
            <a:pPr lvl="1"/>
            <a:r>
              <a:rPr lang="en-US" sz="2200" b="1" dirty="0" smtClean="0">
                <a:solidFill>
                  <a:srgbClr val="6600CC"/>
                </a:solidFill>
              </a:rPr>
              <a:t>Complication treatment</a:t>
            </a:r>
            <a:r>
              <a:rPr lang="x-none" sz="2200" dirty="0" smtClean="0"/>
              <a:t>: </a:t>
            </a:r>
            <a:r>
              <a:rPr lang="en-US" sz="2200" dirty="0" smtClean="0">
                <a:solidFill>
                  <a:srgbClr val="C00000"/>
                </a:solidFill>
              </a:rPr>
              <a:t>conservative</a:t>
            </a:r>
            <a:r>
              <a:rPr lang="x-none" sz="2200" dirty="0" smtClean="0"/>
              <a:t> </a:t>
            </a:r>
            <a:r>
              <a:rPr lang="en-US" sz="2200" dirty="0" smtClean="0"/>
              <a:t>and</a:t>
            </a:r>
            <a:r>
              <a:rPr lang="x-none" sz="2200" dirty="0" smtClean="0"/>
              <a:t> </a:t>
            </a:r>
            <a:r>
              <a:rPr lang="en-US" sz="2200" dirty="0" smtClean="0">
                <a:solidFill>
                  <a:srgbClr val="C00000"/>
                </a:solidFill>
              </a:rPr>
              <a:t>surgical</a:t>
            </a:r>
            <a:endParaRPr lang="en-US" sz="2200" dirty="0">
              <a:solidFill>
                <a:srgbClr val="C00000"/>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166"/>
            <a:ext cx="7467600" cy="1285884"/>
          </a:xfrm>
        </p:spPr>
        <p:txBody>
          <a:bodyPr>
            <a:noAutofit/>
          </a:bodyPr>
          <a:lstStyle/>
          <a:p>
            <a:r>
              <a:rPr lang="en-US" b="1" dirty="0" smtClean="0">
                <a:solidFill>
                  <a:srgbClr val="0070C0"/>
                </a:solidFill>
              </a:rPr>
              <a:t>Chronis sinusitis in children</a:t>
            </a:r>
            <a:endParaRPr lang="en-US" b="1" dirty="0">
              <a:solidFill>
                <a:srgbClr val="0070C0"/>
              </a:solidFill>
            </a:endParaRPr>
          </a:p>
        </p:txBody>
      </p:sp>
      <p:sp>
        <p:nvSpPr>
          <p:cNvPr id="3" name="Content Placeholder 2"/>
          <p:cNvSpPr>
            <a:spLocks noGrp="1"/>
          </p:cNvSpPr>
          <p:nvPr>
            <p:ph sz="quarter" idx="1"/>
          </p:nvPr>
        </p:nvSpPr>
        <p:spPr>
          <a:xfrm>
            <a:off x="428596" y="1928802"/>
            <a:ext cx="7972452" cy="3929090"/>
          </a:xfrm>
        </p:spPr>
        <p:txBody>
          <a:bodyPr>
            <a:normAutofit/>
          </a:bodyPr>
          <a:lstStyle/>
          <a:p>
            <a:r>
              <a:rPr lang="en-US" b="1" dirty="0" smtClean="0">
                <a:solidFill>
                  <a:srgbClr val="6600CC"/>
                </a:solidFill>
              </a:rPr>
              <a:t>Etiology</a:t>
            </a:r>
            <a:r>
              <a:rPr lang="ru-RU" dirty="0" smtClean="0"/>
              <a:t> – </a:t>
            </a:r>
            <a:r>
              <a:rPr lang="en-US" dirty="0" smtClean="0"/>
              <a:t>untreated or inadequately treated acute sinusitis; adenoid hypertrophy and its recurrent inflammation; severely deviated nasal septum</a:t>
            </a:r>
            <a:r>
              <a:rPr lang="ru-RU" dirty="0" smtClean="0"/>
              <a:t>.</a:t>
            </a:r>
          </a:p>
          <a:p>
            <a:r>
              <a:rPr lang="en-US" b="1" dirty="0" smtClean="0">
                <a:solidFill>
                  <a:srgbClr val="6600CC"/>
                </a:solidFill>
              </a:rPr>
              <a:t>Clinical presentation</a:t>
            </a:r>
            <a:r>
              <a:rPr lang="ru-RU" dirty="0" smtClean="0"/>
              <a:t> – </a:t>
            </a:r>
            <a:r>
              <a:rPr lang="en-US" dirty="0" smtClean="0"/>
              <a:t>persistent</a:t>
            </a:r>
            <a:r>
              <a:rPr lang="ru-RU" dirty="0" smtClean="0"/>
              <a:t>, </a:t>
            </a:r>
            <a:r>
              <a:rPr lang="en-US" dirty="0" smtClean="0"/>
              <a:t>profuse </a:t>
            </a:r>
            <a:r>
              <a:rPr lang="en-US" dirty="0" err="1" smtClean="0"/>
              <a:t>mucopurulent</a:t>
            </a:r>
            <a:r>
              <a:rPr lang="en-US" dirty="0" smtClean="0"/>
              <a:t> nasal discharge, constant nose congestion, irritating cough, constantly open mouth, frequent middle ear inflammation, rarely fever, tiredness, </a:t>
            </a:r>
            <a:r>
              <a:rPr lang="en-US" dirty="0" err="1" smtClean="0"/>
              <a:t>adynamia</a:t>
            </a:r>
            <a:r>
              <a:rPr lang="en-US" dirty="0" smtClean="0"/>
              <a:t> and paleness</a:t>
            </a:r>
            <a:r>
              <a:rPr lang="ru-RU" dirty="0" smtClean="0"/>
              <a:t>.</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785794"/>
            <a:ext cx="7929618" cy="5214974"/>
          </a:xfrm>
        </p:spPr>
        <p:txBody>
          <a:bodyPr>
            <a:normAutofit/>
          </a:bodyPr>
          <a:lstStyle/>
          <a:p>
            <a:r>
              <a:rPr lang="en-US" b="1" dirty="0" smtClean="0">
                <a:solidFill>
                  <a:srgbClr val="6600CC"/>
                </a:solidFill>
              </a:rPr>
              <a:t>Diagnosis</a:t>
            </a:r>
            <a:r>
              <a:rPr lang="x-none" dirty="0" smtClean="0"/>
              <a:t> – </a:t>
            </a:r>
            <a:r>
              <a:rPr lang="en-US" dirty="0" smtClean="0"/>
              <a:t>anamnesis</a:t>
            </a:r>
            <a:r>
              <a:rPr lang="x-none" dirty="0" smtClean="0"/>
              <a:t> (</a:t>
            </a:r>
            <a:r>
              <a:rPr lang="en-US" dirty="0" err="1" smtClean="0"/>
              <a:t>heteroanamnesis</a:t>
            </a:r>
            <a:r>
              <a:rPr lang="x-none" dirty="0" smtClean="0"/>
              <a:t>), </a:t>
            </a:r>
            <a:r>
              <a:rPr lang="en-US" dirty="0" smtClean="0"/>
              <a:t>ENT examination</a:t>
            </a:r>
            <a:r>
              <a:rPr lang="x-none" smtClean="0"/>
              <a:t>, </a:t>
            </a:r>
            <a:r>
              <a:rPr lang="en-US" dirty="0" smtClean="0"/>
              <a:t>microbiological testing</a:t>
            </a:r>
            <a:r>
              <a:rPr lang="x-none" smtClean="0"/>
              <a:t>, </a:t>
            </a:r>
            <a:r>
              <a:rPr lang="en-US" dirty="0" smtClean="0"/>
              <a:t>allergy tests</a:t>
            </a:r>
            <a:r>
              <a:rPr lang="x-none" dirty="0" smtClean="0"/>
              <a:t>, </a:t>
            </a:r>
            <a:r>
              <a:rPr lang="en-US" dirty="0" smtClean="0"/>
              <a:t>paranasal sinuses ultrasound</a:t>
            </a:r>
            <a:r>
              <a:rPr lang="x-none" smtClean="0"/>
              <a:t>, </a:t>
            </a:r>
            <a:r>
              <a:rPr lang="en-US" dirty="0" smtClean="0"/>
              <a:t>X ray or CT scan</a:t>
            </a:r>
            <a:r>
              <a:rPr lang="en-US" dirty="0"/>
              <a:t> </a:t>
            </a:r>
            <a:r>
              <a:rPr lang="x-none" dirty="0" smtClean="0"/>
              <a:t>(</a:t>
            </a:r>
            <a:r>
              <a:rPr lang="en-US" dirty="0" smtClean="0"/>
              <a:t>in children older than 10 years</a:t>
            </a:r>
            <a:r>
              <a:rPr lang="x-none" dirty="0" smtClean="0"/>
              <a:t>).</a:t>
            </a:r>
          </a:p>
          <a:p>
            <a:r>
              <a:rPr lang="en-US" b="1" dirty="0" smtClean="0">
                <a:solidFill>
                  <a:srgbClr val="6600CC"/>
                </a:solidFill>
              </a:rPr>
              <a:t>Treatment</a:t>
            </a:r>
            <a:r>
              <a:rPr lang="x-none" dirty="0" smtClean="0"/>
              <a:t>: </a:t>
            </a:r>
          </a:p>
          <a:p>
            <a:pPr lvl="1"/>
            <a:r>
              <a:rPr lang="en-US" sz="2400" b="1" dirty="0" smtClean="0">
                <a:solidFill>
                  <a:srgbClr val="C00000"/>
                </a:solidFill>
              </a:rPr>
              <a:t>conservative</a:t>
            </a:r>
            <a:r>
              <a:rPr lang="x-none" sz="2400" b="1" dirty="0" smtClean="0">
                <a:solidFill>
                  <a:srgbClr val="C00000"/>
                </a:solidFill>
              </a:rPr>
              <a:t> </a:t>
            </a:r>
            <a:r>
              <a:rPr lang="x-none" sz="2400" dirty="0" smtClean="0"/>
              <a:t>– </a:t>
            </a:r>
            <a:r>
              <a:rPr lang="en-US" sz="2400" dirty="0" smtClean="0"/>
              <a:t>antibiotics</a:t>
            </a:r>
            <a:r>
              <a:rPr lang="x-none" sz="2400" dirty="0" smtClean="0"/>
              <a:t>, </a:t>
            </a:r>
            <a:r>
              <a:rPr lang="en-US" sz="2400" dirty="0" smtClean="0"/>
              <a:t>aerosol therapy</a:t>
            </a:r>
            <a:r>
              <a:rPr lang="x-none" sz="2400" dirty="0" smtClean="0"/>
              <a:t> (</a:t>
            </a:r>
            <a:r>
              <a:rPr lang="en-US" sz="2400" dirty="0" smtClean="0"/>
              <a:t>with antihistamines, </a:t>
            </a:r>
            <a:r>
              <a:rPr lang="en-US" sz="2400" dirty="0" err="1" smtClean="0"/>
              <a:t>mucolytics</a:t>
            </a:r>
            <a:r>
              <a:rPr lang="en-US" sz="2400" dirty="0" smtClean="0"/>
              <a:t>, antibiotics and sometimes corticosteroids)</a:t>
            </a:r>
            <a:r>
              <a:rPr lang="x-none" sz="2400" dirty="0" smtClean="0"/>
              <a:t>, </a:t>
            </a:r>
            <a:r>
              <a:rPr lang="en-US" sz="2400" dirty="0" smtClean="0"/>
              <a:t>nasal decongestant spray</a:t>
            </a:r>
            <a:r>
              <a:rPr lang="x-none" sz="2400" dirty="0" smtClean="0"/>
              <a:t>, </a:t>
            </a:r>
            <a:r>
              <a:rPr lang="en-US" sz="2400" dirty="0" err="1" smtClean="0"/>
              <a:t>Proetz</a:t>
            </a:r>
            <a:r>
              <a:rPr lang="en-US" sz="2400" dirty="0" smtClean="0"/>
              <a:t> therapy</a:t>
            </a:r>
            <a:r>
              <a:rPr lang="x-none" sz="2400" dirty="0" smtClean="0"/>
              <a:t>. </a:t>
            </a:r>
          </a:p>
          <a:p>
            <a:pPr lvl="1"/>
            <a:r>
              <a:rPr lang="en-US" sz="2400" b="1" dirty="0" smtClean="0">
                <a:solidFill>
                  <a:srgbClr val="C00000"/>
                </a:solidFill>
              </a:rPr>
              <a:t>surgical</a:t>
            </a:r>
            <a:r>
              <a:rPr lang="x-none" sz="2400" dirty="0" smtClean="0"/>
              <a:t> – </a:t>
            </a:r>
            <a:r>
              <a:rPr lang="en-US" sz="2400" dirty="0" smtClean="0"/>
              <a:t>adenoidectomy or nasal septum surgery, in complications </a:t>
            </a:r>
            <a:r>
              <a:rPr lang="x-none" sz="2400" dirty="0" smtClean="0"/>
              <a:t>– </a:t>
            </a:r>
            <a:r>
              <a:rPr lang="en-US" sz="2400" dirty="0" smtClean="0"/>
              <a:t>FESS</a:t>
            </a:r>
            <a:r>
              <a:rPr lang="x-none" sz="2400" dirty="0" smtClean="0"/>
              <a:t>, </a:t>
            </a:r>
            <a:r>
              <a:rPr lang="en-US" sz="2400" dirty="0" smtClean="0"/>
              <a:t>external </a:t>
            </a:r>
            <a:r>
              <a:rPr lang="en-US" sz="2400" dirty="0" err="1" smtClean="0"/>
              <a:t>ethmoidectomy</a:t>
            </a:r>
            <a:r>
              <a:rPr lang="en-US" sz="2400" dirty="0" smtClean="0"/>
              <a:t> in younger children and maxillary sinus surgery in older children</a:t>
            </a:r>
            <a:r>
              <a:rPr lang="x-none" sz="2400" dirty="0" smtClean="0"/>
              <a:t>.</a:t>
            </a:r>
            <a:endParaRPr lang="en-US"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Object 2"/>
          <p:cNvGraphicFramePr>
            <a:graphicFrameLocks noGrp="1" noChangeAspect="1"/>
          </p:cNvGraphicFramePr>
          <p:nvPr>
            <p:ph sz="quarter" idx="1"/>
          </p:nvPr>
        </p:nvGraphicFramePr>
        <p:xfrm>
          <a:off x="1285852" y="571480"/>
          <a:ext cx="2476500" cy="2562225"/>
        </p:xfrm>
        <a:graphic>
          <a:graphicData uri="http://schemas.openxmlformats.org/presentationml/2006/ole">
            <mc:AlternateContent xmlns:mc="http://schemas.openxmlformats.org/markup-compatibility/2006">
              <mc:Choice xmlns:v="urn:schemas-microsoft-com:vml" Requires="v">
                <p:oleObj spid="_x0000_s10514" name="Photo Editor Photo" r:id="rId3" imgW="2476190" imgH="2561905" progId="">
                  <p:embed/>
                </p:oleObj>
              </mc:Choice>
              <mc:Fallback>
                <p:oleObj name="Photo Editor Photo" r:id="rId3" imgW="2476190" imgH="2561905" progId="">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5852" y="571480"/>
                        <a:ext cx="2476500" cy="2562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43" name="Object 3"/>
          <p:cNvGraphicFramePr>
            <a:graphicFrameLocks noChangeAspect="1"/>
          </p:cNvGraphicFramePr>
          <p:nvPr/>
        </p:nvGraphicFramePr>
        <p:xfrm>
          <a:off x="4572000" y="500042"/>
          <a:ext cx="3430588" cy="2622550"/>
        </p:xfrm>
        <a:graphic>
          <a:graphicData uri="http://schemas.openxmlformats.org/presentationml/2006/ole">
            <mc:AlternateContent xmlns:mc="http://schemas.openxmlformats.org/markup-compatibility/2006">
              <mc:Choice xmlns:v="urn:schemas-microsoft-com:vml" Requires="v">
                <p:oleObj spid="_x0000_s10515" name="Photo Editor Photo" r:id="rId5" imgW="3962953" imgH="3029373" progId="">
                  <p:embed/>
                </p:oleObj>
              </mc:Choice>
              <mc:Fallback>
                <p:oleObj name="Photo Editor Photo" r:id="rId5" imgW="3962953" imgH="3029373" progId="">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500042"/>
                        <a:ext cx="3430588" cy="2622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44" name="Object 4"/>
          <p:cNvGraphicFramePr>
            <a:graphicFrameLocks noChangeAspect="1"/>
          </p:cNvGraphicFramePr>
          <p:nvPr/>
        </p:nvGraphicFramePr>
        <p:xfrm>
          <a:off x="928662" y="3500438"/>
          <a:ext cx="3641725" cy="2519362"/>
        </p:xfrm>
        <a:graphic>
          <a:graphicData uri="http://schemas.openxmlformats.org/presentationml/2006/ole">
            <mc:AlternateContent xmlns:mc="http://schemas.openxmlformats.org/markup-compatibility/2006">
              <mc:Choice xmlns:v="urn:schemas-microsoft-com:vml" Requires="v">
                <p:oleObj spid="_x0000_s10516" name="Photo Editor Photo" r:id="rId7" imgW="5342857" imgH="3696216" progId="">
                  <p:embed/>
                </p:oleObj>
              </mc:Choice>
              <mc:Fallback>
                <p:oleObj name="Photo Editor Photo" r:id="rId7" imgW="5342857" imgH="3696216" progId="">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8662" y="3500438"/>
                        <a:ext cx="3641725" cy="25193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45" name="Object 5"/>
          <p:cNvGraphicFramePr>
            <a:graphicFrameLocks noChangeAspect="1"/>
          </p:cNvGraphicFramePr>
          <p:nvPr/>
        </p:nvGraphicFramePr>
        <p:xfrm>
          <a:off x="5500694" y="3214686"/>
          <a:ext cx="2116137" cy="2819400"/>
        </p:xfrm>
        <a:graphic>
          <a:graphicData uri="http://schemas.openxmlformats.org/presentationml/2006/ole">
            <mc:AlternateContent xmlns:mc="http://schemas.openxmlformats.org/markup-compatibility/2006">
              <mc:Choice xmlns:v="urn:schemas-microsoft-com:vml" Requires="v">
                <p:oleObj spid="_x0000_s10517" name="Photo Editor Photo" r:id="rId9" imgW="3962953" imgH="5276190" progId="">
                  <p:embed/>
                </p:oleObj>
              </mc:Choice>
              <mc:Fallback>
                <p:oleObj name="Photo Editor Photo" r:id="rId9" imgW="3962953" imgH="5276190" progId="">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00694" y="3214686"/>
                        <a:ext cx="2116137" cy="281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B76BAF-C73C-7B6D-3CA6-408052ACD44B}"/>
              </a:ext>
            </a:extLst>
          </p:cNvPr>
          <p:cNvSpPr>
            <a:spLocks noGrp="1"/>
          </p:cNvSpPr>
          <p:nvPr>
            <p:ph type="title"/>
          </p:nvPr>
        </p:nvSpPr>
        <p:spPr>
          <a:xfrm>
            <a:off x="1610188" y="2202804"/>
            <a:ext cx="6080094" cy="1325563"/>
          </a:xfrm>
        </p:spPr>
        <p:txBody>
          <a:bodyPr>
            <a:noAutofit/>
          </a:bodyPr>
          <a:lstStyle/>
          <a:p>
            <a:r>
              <a:rPr lang="sr-Latn-RS" sz="5400" b="1" dirty="0" smtClean="0">
                <a:solidFill>
                  <a:srgbClr val="0070C0"/>
                </a:solidFill>
              </a:rPr>
              <a:t>Fungal rhinosinusitis</a:t>
            </a:r>
            <a:endParaRPr lang="en-US" sz="5400" b="1" dirty="0">
              <a:solidFill>
                <a:srgbClr val="0070C0"/>
              </a:solidFill>
            </a:endParaRPr>
          </a:p>
        </p:txBody>
      </p:sp>
    </p:spTree>
    <p:extLst>
      <p:ext uri="{BB962C8B-B14F-4D97-AF65-F5344CB8AC3E}">
        <p14:creationId xmlns:p14="http://schemas.microsoft.com/office/powerpoint/2010/main" val="7410579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D38F05E-7BAC-BED1-41C2-E3E88EB7F613}"/>
              </a:ext>
            </a:extLst>
          </p:cNvPr>
          <p:cNvSpPr>
            <a:spLocks noGrp="1"/>
          </p:cNvSpPr>
          <p:nvPr>
            <p:ph type="title"/>
          </p:nvPr>
        </p:nvSpPr>
        <p:spPr>
          <a:xfrm>
            <a:off x="628650" y="365126"/>
            <a:ext cx="7886700" cy="851116"/>
          </a:xfrm>
        </p:spPr>
        <p:txBody>
          <a:bodyPr/>
          <a:lstStyle/>
          <a:p>
            <a:r>
              <a:rPr lang="sr-Latn-RS" dirty="0" smtClean="0"/>
              <a:t>Classification of fungal rhinosinusitis</a:t>
            </a:r>
            <a:endParaRPr lang="en-US" dirty="0"/>
          </a:p>
        </p:txBody>
      </p:sp>
      <p:sp>
        <p:nvSpPr>
          <p:cNvPr id="3" name="Content Placeholder 2">
            <a:extLst>
              <a:ext uri="{FF2B5EF4-FFF2-40B4-BE49-F238E27FC236}">
                <a16:creationId xmlns="" xmlns:a16="http://schemas.microsoft.com/office/drawing/2014/main" id="{071AB41B-0E6A-057D-7A83-293DE83FB667}"/>
              </a:ext>
            </a:extLst>
          </p:cNvPr>
          <p:cNvSpPr>
            <a:spLocks noGrp="1"/>
          </p:cNvSpPr>
          <p:nvPr>
            <p:ph idx="1"/>
          </p:nvPr>
        </p:nvSpPr>
        <p:spPr>
          <a:xfrm>
            <a:off x="628650" y="1506028"/>
            <a:ext cx="7886700" cy="4832627"/>
          </a:xfrm>
        </p:spPr>
        <p:txBody>
          <a:bodyPr>
            <a:noAutofit/>
          </a:bodyPr>
          <a:lstStyle/>
          <a:p>
            <a:pPr marL="0" marR="0" indent="342900" algn="just">
              <a:spcBef>
                <a:spcPts val="0"/>
              </a:spcBef>
              <a:spcAft>
                <a:spcPts val="0"/>
              </a:spcAft>
              <a:tabLst>
                <a:tab pos="457200" algn="l"/>
                <a:tab pos="5886450" algn="l"/>
              </a:tabLst>
            </a:pPr>
            <a:r>
              <a:rPr lang="en-US" sz="2000" dirty="0">
                <a:ea typeface="Times New Roman" panose="02020603050405020304" pitchFamily="18" charset="0"/>
              </a:rPr>
              <a:t>Fungal diseases of the paranasal sinuses can generally be divided in relation to the histopathological diagnosis of tissue invasion into two </a:t>
            </a:r>
            <a:r>
              <a:rPr lang="en-US" sz="2000" dirty="0" smtClean="0">
                <a:ea typeface="Times New Roman" panose="02020603050405020304" pitchFamily="18" charset="0"/>
              </a:rPr>
              <a:t>categories</a:t>
            </a:r>
            <a:endParaRPr lang="sr-Latn-RS" sz="2000" dirty="0" smtClean="0">
              <a:ea typeface="Times New Roman" panose="02020603050405020304" pitchFamily="18" charset="0"/>
            </a:endParaRPr>
          </a:p>
          <a:p>
            <a:pPr marL="0" marR="0" indent="342900" algn="just">
              <a:spcBef>
                <a:spcPts val="0"/>
              </a:spcBef>
              <a:spcAft>
                <a:spcPts val="0"/>
              </a:spcAft>
              <a:tabLst>
                <a:tab pos="457200" algn="l"/>
                <a:tab pos="5886450" algn="l"/>
              </a:tabLst>
            </a:pPr>
            <a:endParaRPr lang="sr-Latn-RS" sz="2000" dirty="0">
              <a:effectLst/>
              <a:ea typeface="Times New Roman" panose="02020603050405020304" pitchFamily="18" charset="0"/>
            </a:endParaRPr>
          </a:p>
          <a:p>
            <a:pPr lvl="1" algn="just">
              <a:spcBef>
                <a:spcPts val="0"/>
              </a:spcBef>
              <a:buFont typeface="Arial" panose="020B0604020202020204" pitchFamily="34" charset="0"/>
              <a:buChar char="•"/>
              <a:tabLst>
                <a:tab pos="457200" algn="l"/>
                <a:tab pos="5886450" algn="l"/>
              </a:tabLst>
            </a:pPr>
            <a:r>
              <a:rPr lang="sr-Latn-RS" sz="2000" b="1" dirty="0" smtClean="0">
                <a:effectLst/>
                <a:ea typeface="Times New Roman" panose="02020603050405020304" pitchFamily="18" charset="0"/>
              </a:rPr>
              <a:t>Invasive fungal rhinosinusitis</a:t>
            </a:r>
          </a:p>
          <a:p>
            <a:pPr lvl="2" algn="just">
              <a:spcBef>
                <a:spcPts val="0"/>
              </a:spcBef>
              <a:buFont typeface="Arial" panose="020B0604020202020204" pitchFamily="34" charset="0"/>
              <a:buChar char="•"/>
              <a:tabLst>
                <a:tab pos="457200" algn="l"/>
                <a:tab pos="5886450" algn="l"/>
              </a:tabLst>
            </a:pPr>
            <a:r>
              <a:rPr lang="en-US" sz="2000" dirty="0" smtClean="0">
                <a:ea typeface="Times New Roman" panose="02020603050405020304" pitchFamily="18" charset="0"/>
              </a:rPr>
              <a:t>acute </a:t>
            </a:r>
            <a:r>
              <a:rPr lang="en-US" sz="2000" dirty="0">
                <a:ea typeface="Times New Roman" panose="02020603050405020304" pitchFamily="18" charset="0"/>
              </a:rPr>
              <a:t>invasive </a:t>
            </a:r>
            <a:r>
              <a:rPr lang="en-US" sz="2000" dirty="0" smtClean="0">
                <a:ea typeface="Times New Roman" panose="02020603050405020304" pitchFamily="18" charset="0"/>
              </a:rPr>
              <a:t>rhinosinusitis</a:t>
            </a:r>
            <a:endParaRPr lang="sr-Latn-RS" sz="2000" dirty="0" smtClean="0">
              <a:ea typeface="Times New Roman" panose="02020603050405020304" pitchFamily="18" charset="0"/>
            </a:endParaRPr>
          </a:p>
          <a:p>
            <a:pPr lvl="2" algn="just">
              <a:spcBef>
                <a:spcPts val="0"/>
              </a:spcBef>
              <a:buFont typeface="Arial" panose="020B0604020202020204" pitchFamily="34" charset="0"/>
              <a:buChar char="•"/>
              <a:tabLst>
                <a:tab pos="457200" algn="l"/>
                <a:tab pos="5886450" algn="l"/>
              </a:tabLst>
            </a:pPr>
            <a:r>
              <a:rPr lang="sr-Latn-RS" sz="2000" dirty="0" smtClean="0">
                <a:ea typeface="Times New Roman" panose="02020603050405020304" pitchFamily="18" charset="0"/>
              </a:rPr>
              <a:t>chronic</a:t>
            </a:r>
            <a:r>
              <a:rPr lang="en-US" sz="2000" dirty="0" smtClean="0">
                <a:ea typeface="Times New Roman" panose="02020603050405020304" pitchFamily="18" charset="0"/>
              </a:rPr>
              <a:t> </a:t>
            </a:r>
            <a:r>
              <a:rPr lang="en-US" sz="2000" dirty="0">
                <a:ea typeface="Times New Roman" panose="02020603050405020304" pitchFamily="18" charset="0"/>
              </a:rPr>
              <a:t>invasive </a:t>
            </a:r>
            <a:r>
              <a:rPr lang="en-US" sz="2000" dirty="0" smtClean="0">
                <a:ea typeface="Times New Roman" panose="02020603050405020304" pitchFamily="18" charset="0"/>
              </a:rPr>
              <a:t>rhinosinusitis</a:t>
            </a:r>
            <a:endParaRPr lang="sr-Latn-RS" sz="2000" dirty="0">
              <a:ea typeface="Times New Roman" panose="02020603050405020304" pitchFamily="18" charset="0"/>
            </a:endParaRPr>
          </a:p>
          <a:p>
            <a:pPr lvl="3" algn="just">
              <a:spcBef>
                <a:spcPts val="0"/>
              </a:spcBef>
              <a:buFont typeface="Arial" panose="020B0604020202020204" pitchFamily="34" charset="0"/>
              <a:buChar char="•"/>
              <a:tabLst>
                <a:tab pos="457200" algn="l"/>
                <a:tab pos="5886450" algn="l"/>
              </a:tabLst>
            </a:pPr>
            <a:r>
              <a:rPr lang="sr-Latn-RS" sz="2000" dirty="0" smtClean="0">
                <a:effectLst/>
                <a:ea typeface="Times New Roman" panose="02020603050405020304" pitchFamily="18" charset="0"/>
              </a:rPr>
              <a:t>granulomatous</a:t>
            </a:r>
            <a:endParaRPr lang="sr-Latn-RS" sz="2000" dirty="0">
              <a:ea typeface="Times New Roman" panose="02020603050405020304" pitchFamily="18" charset="0"/>
            </a:endParaRPr>
          </a:p>
          <a:p>
            <a:pPr lvl="3" algn="just">
              <a:spcBef>
                <a:spcPts val="0"/>
              </a:spcBef>
              <a:buFont typeface="Arial" panose="020B0604020202020204" pitchFamily="34" charset="0"/>
              <a:buChar char="•"/>
              <a:tabLst>
                <a:tab pos="457200" algn="l"/>
                <a:tab pos="5886450" algn="l"/>
              </a:tabLst>
            </a:pPr>
            <a:r>
              <a:rPr lang="sr-Latn-RS" sz="2000" dirty="0" smtClean="0">
                <a:effectLst/>
                <a:ea typeface="Times New Roman" panose="02020603050405020304" pitchFamily="18" charset="0"/>
              </a:rPr>
              <a:t>Non-granulomatous</a:t>
            </a:r>
            <a:r>
              <a:rPr lang="en-US" sz="2000" i="1" dirty="0" smtClean="0">
                <a:effectLst/>
                <a:ea typeface="Times New Roman" panose="02020603050405020304" pitchFamily="18" charset="0"/>
              </a:rPr>
              <a:t> </a:t>
            </a:r>
            <a:endParaRPr lang="sr-Latn-RS" sz="2000" i="1" dirty="0" smtClean="0">
              <a:effectLst/>
              <a:ea typeface="Times New Roman" panose="02020603050405020304" pitchFamily="18" charset="0"/>
            </a:endParaRPr>
          </a:p>
          <a:p>
            <a:pPr lvl="3" algn="just">
              <a:spcBef>
                <a:spcPts val="0"/>
              </a:spcBef>
              <a:buFont typeface="Arial" panose="020B0604020202020204" pitchFamily="34" charset="0"/>
              <a:buChar char="•"/>
              <a:tabLst>
                <a:tab pos="457200" algn="l"/>
                <a:tab pos="5886450" algn="l"/>
              </a:tabLst>
            </a:pPr>
            <a:endParaRPr lang="en-US" sz="2000" dirty="0">
              <a:effectLst/>
              <a:ea typeface="Times New Roman" panose="02020603050405020304" pitchFamily="18" charset="0"/>
            </a:endParaRPr>
          </a:p>
          <a:p>
            <a:pPr marR="0" lvl="1" algn="just">
              <a:spcBef>
                <a:spcPts val="0"/>
              </a:spcBef>
              <a:spcAft>
                <a:spcPts val="0"/>
              </a:spcAft>
              <a:buFont typeface="Arial" panose="020B0604020202020204" pitchFamily="34" charset="0"/>
              <a:buChar char="•"/>
              <a:tabLst>
                <a:tab pos="457200" algn="l"/>
                <a:tab pos="5886450" algn="l"/>
              </a:tabLst>
            </a:pPr>
            <a:r>
              <a:rPr lang="sr-Latn-RS" sz="2000" b="1" dirty="0" smtClean="0">
                <a:ea typeface="Times New Roman" panose="02020603050405020304" pitchFamily="18" charset="0"/>
              </a:rPr>
              <a:t>Non-invasive fungal rhinosinusitis</a:t>
            </a:r>
            <a:endParaRPr lang="en-US" sz="2000" b="1" dirty="0">
              <a:ea typeface="Times New Roman" panose="02020603050405020304" pitchFamily="18" charset="0"/>
            </a:endParaRPr>
          </a:p>
          <a:p>
            <a:pPr marR="0" lvl="2" algn="just">
              <a:spcBef>
                <a:spcPts val="0"/>
              </a:spcBef>
              <a:spcAft>
                <a:spcPts val="0"/>
              </a:spcAft>
              <a:buFont typeface="Arial" panose="020B0604020202020204" pitchFamily="34" charset="0"/>
              <a:buChar char="•"/>
              <a:tabLst>
                <a:tab pos="457200" algn="l"/>
                <a:tab pos="5886450" algn="l"/>
              </a:tabLst>
            </a:pPr>
            <a:r>
              <a:rPr lang="en-US" sz="2000" dirty="0">
                <a:ea typeface="Times New Roman" panose="02020603050405020304" pitchFamily="18" charset="0"/>
              </a:rPr>
              <a:t>saprophytic fungal </a:t>
            </a:r>
            <a:r>
              <a:rPr lang="en-US" sz="2000" dirty="0" smtClean="0">
                <a:ea typeface="Times New Roman" panose="02020603050405020304" pitchFamily="18" charset="0"/>
              </a:rPr>
              <a:t>sinusitis</a:t>
            </a:r>
            <a:endParaRPr lang="sr-Latn-RS" sz="2000" dirty="0" smtClean="0">
              <a:ea typeface="Times New Roman" panose="02020603050405020304" pitchFamily="18" charset="0"/>
            </a:endParaRPr>
          </a:p>
          <a:p>
            <a:pPr marR="0" lvl="2" algn="just">
              <a:spcBef>
                <a:spcPts val="0"/>
              </a:spcBef>
              <a:spcAft>
                <a:spcPts val="0"/>
              </a:spcAft>
              <a:buFont typeface="Arial" panose="020B0604020202020204" pitchFamily="34" charset="0"/>
              <a:buChar char="•"/>
              <a:tabLst>
                <a:tab pos="457200" algn="l"/>
                <a:tab pos="5886450" algn="l"/>
              </a:tabLst>
            </a:pPr>
            <a:r>
              <a:rPr lang="sr-Latn-RS" sz="2000" dirty="0" smtClean="0">
                <a:ea typeface="Times New Roman" panose="02020603050405020304" pitchFamily="18" charset="0"/>
              </a:rPr>
              <a:t>f</a:t>
            </a:r>
            <a:r>
              <a:rPr lang="en-US" sz="2000" dirty="0" err="1" smtClean="0">
                <a:ea typeface="Times New Roman" panose="02020603050405020304" pitchFamily="18" charset="0"/>
              </a:rPr>
              <a:t>ungal</a:t>
            </a:r>
            <a:r>
              <a:rPr lang="en-US" sz="2000" dirty="0" smtClean="0">
                <a:ea typeface="Times New Roman" panose="02020603050405020304" pitchFamily="18" charset="0"/>
              </a:rPr>
              <a:t> ball</a:t>
            </a:r>
            <a:endParaRPr lang="sr-Latn-RS" sz="2000" dirty="0" smtClean="0">
              <a:ea typeface="Times New Roman" panose="02020603050405020304" pitchFamily="18" charset="0"/>
            </a:endParaRPr>
          </a:p>
          <a:p>
            <a:pPr marR="0" lvl="2" algn="just">
              <a:spcBef>
                <a:spcPts val="0"/>
              </a:spcBef>
              <a:spcAft>
                <a:spcPts val="0"/>
              </a:spcAft>
              <a:buFont typeface="Arial" panose="020B0604020202020204" pitchFamily="34" charset="0"/>
              <a:buChar char="•"/>
              <a:tabLst>
                <a:tab pos="457200" algn="l"/>
                <a:tab pos="5886450" algn="l"/>
              </a:tabLst>
            </a:pPr>
            <a:r>
              <a:rPr lang="en-US" sz="2000" dirty="0"/>
              <a:t>allergic fungal rhinosinusitis</a:t>
            </a:r>
            <a:endParaRPr lang="en-US" sz="2000" dirty="0">
              <a:ea typeface="Times New Roman" panose="02020603050405020304" pitchFamily="18" charset="0"/>
            </a:endParaRPr>
          </a:p>
        </p:txBody>
      </p:sp>
    </p:spTree>
    <p:extLst>
      <p:ext uri="{BB962C8B-B14F-4D97-AF65-F5344CB8AC3E}">
        <p14:creationId xmlns:p14="http://schemas.microsoft.com/office/powerpoint/2010/main" val="69413894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032C020-CB5B-E0D4-4343-002F0F154D8C}"/>
              </a:ext>
            </a:extLst>
          </p:cNvPr>
          <p:cNvSpPr>
            <a:spLocks noGrp="1"/>
          </p:cNvSpPr>
          <p:nvPr>
            <p:ph type="title"/>
          </p:nvPr>
        </p:nvSpPr>
        <p:spPr>
          <a:xfrm>
            <a:off x="628650" y="365127"/>
            <a:ext cx="8073686" cy="615601"/>
          </a:xfrm>
        </p:spPr>
        <p:txBody>
          <a:bodyPr>
            <a:normAutofit/>
          </a:bodyPr>
          <a:lstStyle/>
          <a:p>
            <a:r>
              <a:rPr lang="en-US" dirty="0">
                <a:ea typeface="Times New Roman" panose="02020603050405020304" pitchFamily="18" charset="0"/>
              </a:rPr>
              <a:t>acute invasive rhinosinusitis</a:t>
            </a:r>
            <a:endParaRPr lang="en-US" dirty="0">
              <a:ea typeface="Times New Roman" panose="02020603050405020304" pitchFamily="18" charset="0"/>
            </a:endParaRPr>
          </a:p>
        </p:txBody>
      </p:sp>
      <p:sp>
        <p:nvSpPr>
          <p:cNvPr id="3" name="Content Placeholder 2">
            <a:extLst>
              <a:ext uri="{FF2B5EF4-FFF2-40B4-BE49-F238E27FC236}">
                <a16:creationId xmlns="" xmlns:a16="http://schemas.microsoft.com/office/drawing/2014/main" id="{1089569C-D2AB-03DD-3A77-96974C708AD7}"/>
              </a:ext>
            </a:extLst>
          </p:cNvPr>
          <p:cNvSpPr>
            <a:spLocks noGrp="1"/>
          </p:cNvSpPr>
          <p:nvPr>
            <p:ph idx="1"/>
          </p:nvPr>
        </p:nvSpPr>
        <p:spPr>
          <a:xfrm>
            <a:off x="539552" y="1196752"/>
            <a:ext cx="8073686" cy="4351338"/>
          </a:xfrm>
        </p:spPr>
        <p:txBody>
          <a:bodyPr>
            <a:noAutofit/>
          </a:bodyPr>
          <a:lstStyle/>
          <a:p>
            <a:r>
              <a:rPr lang="en-US" sz="2200" dirty="0">
                <a:ea typeface="Times New Roman" panose="02020603050405020304" pitchFamily="18" charset="0"/>
              </a:rPr>
              <a:t>It occurs suddenly and is progressive. The most vulnerable population are immunocompromised patients, patients on immunosuppressive therapy, diabetics, patients with neutropenia, etc</a:t>
            </a:r>
            <a:r>
              <a:rPr lang="en-US" sz="2200" dirty="0" smtClean="0">
                <a:ea typeface="Times New Roman" panose="02020603050405020304" pitchFamily="18" charset="0"/>
              </a:rPr>
              <a:t>.</a:t>
            </a:r>
            <a:endParaRPr lang="sr-Latn-RS" sz="2200" dirty="0" smtClean="0">
              <a:ea typeface="Times New Roman" panose="02020603050405020304" pitchFamily="18" charset="0"/>
            </a:endParaRPr>
          </a:p>
          <a:p>
            <a:r>
              <a:rPr lang="en-US" sz="2200" i="1" dirty="0" err="1" smtClean="0">
                <a:solidFill>
                  <a:srgbClr val="000000"/>
                </a:solidFill>
                <a:effectLst/>
                <a:ea typeface="Times New Roman" panose="02020603050405020304" pitchFamily="18" charset="0"/>
              </a:rPr>
              <a:t>Mucor</a:t>
            </a:r>
            <a:r>
              <a:rPr lang="en-US" sz="2200" i="1" dirty="0">
                <a:solidFill>
                  <a:srgbClr val="000000"/>
                </a:solidFill>
                <a:effectLst/>
                <a:ea typeface="Times New Roman" panose="02020603050405020304" pitchFamily="18" charset="0"/>
              </a:rPr>
              <a:t>,</a:t>
            </a:r>
            <a:r>
              <a:rPr lang="en-US" sz="2200" dirty="0">
                <a:solidFill>
                  <a:srgbClr val="000000"/>
                </a:solidFill>
                <a:effectLst/>
                <a:ea typeface="Times New Roman" panose="02020603050405020304" pitchFamily="18" charset="0"/>
              </a:rPr>
              <a:t> </a:t>
            </a:r>
            <a:r>
              <a:rPr lang="en-US" sz="2200" i="1" dirty="0" err="1">
                <a:solidFill>
                  <a:srgbClr val="000000"/>
                </a:solidFill>
                <a:effectLst/>
                <a:ea typeface="Times New Roman" panose="02020603050405020304" pitchFamily="18" charset="0"/>
              </a:rPr>
              <a:t>Absidia</a:t>
            </a:r>
            <a:r>
              <a:rPr lang="en-US" sz="2200" dirty="0">
                <a:solidFill>
                  <a:srgbClr val="000000"/>
                </a:solidFill>
                <a:effectLst/>
                <a:ea typeface="Times New Roman" panose="02020603050405020304" pitchFamily="18" charset="0"/>
              </a:rPr>
              <a:t>, </a:t>
            </a:r>
            <a:r>
              <a:rPr lang="en-US" sz="2200" i="1" dirty="0" err="1">
                <a:solidFill>
                  <a:srgbClr val="000000"/>
                </a:solidFill>
                <a:effectLst/>
                <a:ea typeface="Times New Roman" panose="02020603050405020304" pitchFamily="18" charset="0"/>
              </a:rPr>
              <a:t>Rhizomucor</a:t>
            </a:r>
            <a:r>
              <a:rPr lang="en-US" sz="2200" i="1" dirty="0">
                <a:solidFill>
                  <a:srgbClr val="000000"/>
                </a:solidFill>
                <a:effectLst/>
                <a:ea typeface="Times New Roman" panose="02020603050405020304" pitchFamily="18" charset="0"/>
              </a:rPr>
              <a:t>,</a:t>
            </a:r>
            <a:r>
              <a:rPr lang="en-US" sz="2200" dirty="0">
                <a:solidFill>
                  <a:srgbClr val="000000"/>
                </a:solidFill>
                <a:effectLst/>
                <a:ea typeface="Times New Roman" panose="02020603050405020304" pitchFamily="18" charset="0"/>
              </a:rPr>
              <a:t> </a:t>
            </a:r>
            <a:r>
              <a:rPr lang="en-US" sz="2200" i="1" dirty="0" err="1" smtClean="0">
                <a:solidFill>
                  <a:srgbClr val="000000"/>
                </a:solidFill>
                <a:effectLst/>
                <a:ea typeface="Times New Roman" panose="02020603050405020304" pitchFamily="18" charset="0"/>
              </a:rPr>
              <a:t>Basidiobolus</a:t>
            </a:r>
            <a:r>
              <a:rPr lang="sr-Latn-RS" sz="2200" dirty="0">
                <a:solidFill>
                  <a:srgbClr val="000000"/>
                </a:solidFill>
                <a:ea typeface="Times New Roman" panose="02020603050405020304" pitchFamily="18" charset="0"/>
              </a:rPr>
              <a:t>,</a:t>
            </a:r>
            <a:r>
              <a:rPr lang="en-US" sz="2200" i="1" dirty="0" err="1" smtClean="0">
                <a:solidFill>
                  <a:srgbClr val="000000"/>
                </a:solidFill>
                <a:effectLst/>
                <a:ea typeface="Times New Roman" panose="02020603050405020304" pitchFamily="18" charset="0"/>
              </a:rPr>
              <a:t>Rhizopus</a:t>
            </a:r>
            <a:r>
              <a:rPr lang="sr-Latn-RS" sz="2200" dirty="0" smtClean="0">
                <a:ea typeface="Times New Roman" panose="02020603050405020304" pitchFamily="18" charset="0"/>
              </a:rPr>
              <a:t>.</a:t>
            </a:r>
          </a:p>
          <a:p>
            <a:r>
              <a:rPr lang="en-US" sz="2200" dirty="0">
                <a:ea typeface="Times New Roman" panose="02020603050405020304" pitchFamily="18" charset="0"/>
              </a:rPr>
              <a:t>Depending on the localization, the pathological process can spread to the skin, </a:t>
            </a:r>
            <a:r>
              <a:rPr lang="sr-Latn-RS" sz="2200" dirty="0" smtClean="0">
                <a:ea typeface="Times New Roman" panose="02020603050405020304" pitchFamily="18" charset="0"/>
              </a:rPr>
              <a:t>orbit </a:t>
            </a:r>
            <a:r>
              <a:rPr lang="en-US" sz="2200" dirty="0" smtClean="0">
                <a:ea typeface="Times New Roman" panose="02020603050405020304" pitchFamily="18" charset="0"/>
              </a:rPr>
              <a:t>and </a:t>
            </a:r>
            <a:r>
              <a:rPr lang="en-US" sz="2200" dirty="0" err="1">
                <a:ea typeface="Times New Roman" panose="02020603050405020304" pitchFamily="18" charset="0"/>
              </a:rPr>
              <a:t>endocranium</a:t>
            </a:r>
            <a:r>
              <a:rPr lang="en-US" sz="2200" dirty="0">
                <a:ea typeface="Times New Roman" panose="02020603050405020304" pitchFamily="18" charset="0"/>
              </a:rPr>
              <a:t>.</a:t>
            </a:r>
          </a:p>
          <a:p>
            <a:r>
              <a:rPr lang="en-US" sz="2200" dirty="0">
                <a:ea typeface="Times New Roman" panose="02020603050405020304" pitchFamily="18" charset="0"/>
              </a:rPr>
              <a:t>The gold standard in diagnostics are: CT and MR.</a:t>
            </a:r>
          </a:p>
          <a:p>
            <a:r>
              <a:rPr lang="en-US" sz="2200" dirty="0">
                <a:ea typeface="Times New Roman" panose="02020603050405020304" pitchFamily="18" charset="0"/>
              </a:rPr>
              <a:t>Therapy requires urgent surgical treatment, which consists of removal of necrotic tissue and administration of systemic </a:t>
            </a:r>
            <a:r>
              <a:rPr lang="en-US" sz="2200" dirty="0" err="1">
                <a:ea typeface="Times New Roman" panose="02020603050405020304" pitchFamily="18" charset="0"/>
              </a:rPr>
              <a:t>antimycotics</a:t>
            </a:r>
            <a:r>
              <a:rPr lang="en-US" sz="2200" dirty="0">
                <a:ea typeface="Times New Roman" panose="02020603050405020304" pitchFamily="18" charset="0"/>
              </a:rPr>
              <a:t>.</a:t>
            </a:r>
          </a:p>
          <a:p>
            <a:r>
              <a:rPr lang="en-US" sz="2200" dirty="0">
                <a:ea typeface="Times New Roman" panose="02020603050405020304" pitchFamily="18" charset="0"/>
              </a:rPr>
              <a:t>The mortality rate of 30-60% despite maximum treatment indicates the very serious nature of this disease.</a:t>
            </a:r>
          </a:p>
        </p:txBody>
      </p:sp>
    </p:spTree>
    <p:extLst>
      <p:ext uri="{BB962C8B-B14F-4D97-AF65-F5344CB8AC3E}">
        <p14:creationId xmlns:p14="http://schemas.microsoft.com/office/powerpoint/2010/main" val="351923121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67FA16E-7C75-2CF4-91DE-E9F2963C039F}"/>
              </a:ext>
            </a:extLst>
          </p:cNvPr>
          <p:cNvSpPr>
            <a:spLocks noGrp="1"/>
          </p:cNvSpPr>
          <p:nvPr>
            <p:ph type="title"/>
          </p:nvPr>
        </p:nvSpPr>
        <p:spPr>
          <a:xfrm>
            <a:off x="395536" y="188640"/>
            <a:ext cx="8455981" cy="615602"/>
          </a:xfrm>
        </p:spPr>
        <p:txBody>
          <a:bodyPr>
            <a:normAutofit/>
          </a:bodyPr>
          <a:lstStyle/>
          <a:p>
            <a:r>
              <a:rPr lang="en-US" dirty="0">
                <a:ea typeface="Times New Roman" panose="02020603050405020304" pitchFamily="18" charset="0"/>
              </a:rPr>
              <a:t>chronic invasive rhinosinusitis</a:t>
            </a:r>
            <a:endParaRPr lang="en-US" dirty="0">
              <a:ea typeface="Times New Roman" panose="02020603050405020304" pitchFamily="18" charset="0"/>
            </a:endParaRPr>
          </a:p>
        </p:txBody>
      </p:sp>
      <p:sp>
        <p:nvSpPr>
          <p:cNvPr id="3" name="Content Placeholder 2">
            <a:extLst>
              <a:ext uri="{FF2B5EF4-FFF2-40B4-BE49-F238E27FC236}">
                <a16:creationId xmlns="" xmlns:a16="http://schemas.microsoft.com/office/drawing/2014/main" id="{7AFA414B-AA50-DA3A-5A06-9D3D85411927}"/>
              </a:ext>
            </a:extLst>
          </p:cNvPr>
          <p:cNvSpPr>
            <a:spLocks noGrp="1"/>
          </p:cNvSpPr>
          <p:nvPr>
            <p:ph idx="1"/>
          </p:nvPr>
        </p:nvSpPr>
        <p:spPr>
          <a:xfrm>
            <a:off x="395536" y="980728"/>
            <a:ext cx="8222942" cy="4351338"/>
          </a:xfrm>
        </p:spPr>
        <p:txBody>
          <a:bodyPr>
            <a:noAutofit/>
          </a:bodyPr>
          <a:lstStyle/>
          <a:p>
            <a:r>
              <a:rPr lang="en-US" sz="2000" i="1" dirty="0">
                <a:effectLst/>
                <a:ea typeface="Times New Roman" panose="02020603050405020304" pitchFamily="18" charset="0"/>
              </a:rPr>
              <a:t>Aspergillus</a:t>
            </a:r>
            <a:r>
              <a:rPr lang="en-US" sz="2000" dirty="0">
                <a:effectLst/>
                <a:ea typeface="Times New Roman" panose="02020603050405020304" pitchFamily="18" charset="0"/>
              </a:rPr>
              <a:t>, </a:t>
            </a:r>
            <a:r>
              <a:rPr lang="en-US" sz="2000" i="1" dirty="0">
                <a:effectLst/>
                <a:ea typeface="Times New Roman" panose="02020603050405020304" pitchFamily="18" charset="0"/>
              </a:rPr>
              <a:t>Alternaria</a:t>
            </a:r>
            <a:r>
              <a:rPr lang="en-US" sz="2000" dirty="0">
                <a:effectLst/>
                <a:ea typeface="Times New Roman" panose="02020603050405020304" pitchFamily="18" charset="0"/>
              </a:rPr>
              <a:t>, </a:t>
            </a:r>
            <a:r>
              <a:rPr lang="en-US" sz="2000" i="1" dirty="0" err="1">
                <a:effectLst/>
                <a:ea typeface="Times New Roman" panose="02020603050405020304" pitchFamily="18" charset="0"/>
              </a:rPr>
              <a:t>Curvularia</a:t>
            </a:r>
            <a:r>
              <a:rPr lang="en-US" sz="2000" dirty="0">
                <a:effectLst/>
                <a:ea typeface="Times New Roman" panose="02020603050405020304" pitchFamily="18" charset="0"/>
              </a:rPr>
              <a:t>, </a:t>
            </a:r>
            <a:r>
              <a:rPr lang="en-US" sz="2000" i="1" dirty="0" err="1">
                <a:effectLst/>
                <a:ea typeface="Times New Roman" panose="02020603050405020304" pitchFamily="18" charset="0"/>
              </a:rPr>
              <a:t>Sporothrix</a:t>
            </a:r>
            <a:r>
              <a:rPr lang="en-US" sz="2000" i="1" dirty="0">
                <a:effectLst/>
                <a:ea typeface="Times New Roman" panose="02020603050405020304" pitchFamily="18" charset="0"/>
              </a:rPr>
              <a:t> </a:t>
            </a:r>
            <a:r>
              <a:rPr lang="en-US" sz="2000" i="1" dirty="0" err="1">
                <a:effectLst/>
                <a:ea typeface="Times New Roman" panose="02020603050405020304" pitchFamily="18" charset="0"/>
              </a:rPr>
              <a:t>schenckii</a:t>
            </a:r>
            <a:r>
              <a:rPr lang="en-US" sz="2000" i="1" dirty="0">
                <a:effectLst/>
                <a:ea typeface="Times New Roman" panose="02020603050405020304" pitchFamily="18" charset="0"/>
              </a:rPr>
              <a:t>,, </a:t>
            </a:r>
            <a:r>
              <a:rPr lang="en-US" sz="2000" i="1" dirty="0" err="1">
                <a:effectLst/>
                <a:ea typeface="Times New Roman" panose="02020603050405020304" pitchFamily="18" charset="0"/>
              </a:rPr>
              <a:t>Bipolaris</a:t>
            </a:r>
            <a:r>
              <a:rPr lang="en-US" sz="2000" i="1" dirty="0">
                <a:effectLst/>
                <a:ea typeface="Times New Roman" panose="02020603050405020304" pitchFamily="18" charset="0"/>
              </a:rPr>
              <a:t>,</a:t>
            </a:r>
            <a:r>
              <a:rPr lang="sr-Cyrl-RS" sz="2000" dirty="0">
                <a:effectLst/>
                <a:ea typeface="Times New Roman" panose="02020603050405020304" pitchFamily="18" charset="0"/>
              </a:rPr>
              <a:t> </a:t>
            </a:r>
            <a:r>
              <a:rPr lang="en-US" sz="2000" i="1" dirty="0" smtClean="0">
                <a:effectLst/>
                <a:ea typeface="Times New Roman" panose="02020603050405020304" pitchFamily="18" charset="0"/>
              </a:rPr>
              <a:t>Candida</a:t>
            </a:r>
            <a:r>
              <a:rPr lang="sr-Cyrl-RS" sz="2000" i="1" dirty="0" smtClean="0">
                <a:effectLst/>
                <a:ea typeface="Times New Roman" panose="02020603050405020304" pitchFamily="18" charset="0"/>
              </a:rPr>
              <a:t>., </a:t>
            </a:r>
            <a:r>
              <a:rPr lang="en-US" sz="2000" dirty="0">
                <a:ea typeface="Times New Roman" panose="02020603050405020304" pitchFamily="18" charset="0"/>
              </a:rPr>
              <a:t>in patients who are immunocompetent or have an immune deficiency disorder.</a:t>
            </a:r>
          </a:p>
          <a:p>
            <a:r>
              <a:rPr lang="en-US" sz="2000" dirty="0">
                <a:ea typeface="Times New Roman" panose="02020603050405020304" pitchFamily="18" charset="0"/>
              </a:rPr>
              <a:t>It is divided into: granulomatous and non-granulomatous form of the disease. Between these two forms of the disease, there is no clear difference in the clinical picture, nor in the method of treatment.</a:t>
            </a:r>
          </a:p>
          <a:p>
            <a:r>
              <a:rPr lang="en-US" sz="2000" dirty="0">
                <a:ea typeface="Times New Roman" panose="02020603050405020304" pitchFamily="18" charset="0"/>
              </a:rPr>
              <a:t>They occur when fungi penetrate the tissue. It develops slowly, but it is destructive. Granulomatous changes and accumulations of fungal masses occur in the nose and sinuses, which destroy the walls of the sinuses and spread to the cheeks, resembling a tumor. Proptosis is often present.</a:t>
            </a:r>
          </a:p>
          <a:p>
            <a:r>
              <a:rPr lang="en-US" sz="2000" dirty="0">
                <a:ea typeface="Times New Roman" panose="02020603050405020304" pitchFamily="18" charset="0"/>
              </a:rPr>
              <a:t>Diagnosis: history, clinical examination and radiological </a:t>
            </a:r>
            <a:r>
              <a:rPr lang="en-US" sz="2000" dirty="0" smtClean="0">
                <a:ea typeface="Times New Roman" panose="02020603050405020304" pitchFamily="18" charset="0"/>
              </a:rPr>
              <a:t>examination</a:t>
            </a:r>
            <a:r>
              <a:rPr lang="sr-Latn-RS" sz="2000" dirty="0" smtClean="0">
                <a:ea typeface="Times New Roman" panose="02020603050405020304" pitchFamily="18" charset="0"/>
              </a:rPr>
              <a:t>.</a:t>
            </a:r>
            <a:endParaRPr lang="en-US" sz="2000" dirty="0">
              <a:ea typeface="Times New Roman" panose="02020603050405020304" pitchFamily="18" charset="0"/>
            </a:endParaRPr>
          </a:p>
          <a:p>
            <a:r>
              <a:rPr lang="en-US" sz="2000" dirty="0">
                <a:ea typeface="Times New Roman" panose="02020603050405020304" pitchFamily="18" charset="0"/>
              </a:rPr>
              <a:t>It is treated surgically, by radical removal of fungal masses and affected bone structures.</a:t>
            </a:r>
          </a:p>
        </p:txBody>
      </p:sp>
    </p:spTree>
    <p:extLst>
      <p:ext uri="{BB962C8B-B14F-4D97-AF65-F5344CB8AC3E}">
        <p14:creationId xmlns:p14="http://schemas.microsoft.com/office/powerpoint/2010/main" val="12104886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1D4D914-F212-DD6D-69CA-49DFAE0FF359}"/>
              </a:ext>
            </a:extLst>
          </p:cNvPr>
          <p:cNvSpPr>
            <a:spLocks noGrp="1"/>
          </p:cNvSpPr>
          <p:nvPr>
            <p:ph type="title"/>
          </p:nvPr>
        </p:nvSpPr>
        <p:spPr>
          <a:xfrm>
            <a:off x="457200" y="274638"/>
            <a:ext cx="7467600" cy="634082"/>
          </a:xfrm>
        </p:spPr>
        <p:txBody>
          <a:bodyPr/>
          <a:lstStyle/>
          <a:p>
            <a:r>
              <a:rPr lang="en-US" dirty="0">
                <a:ea typeface="Times New Roman" panose="02020603050405020304" pitchFamily="18" charset="0"/>
              </a:rPr>
              <a:t>fungal ball</a:t>
            </a:r>
            <a:endParaRPr lang="en-US" dirty="0">
              <a:ea typeface="Times New Roman" panose="02020603050405020304" pitchFamily="18" charset="0"/>
            </a:endParaRPr>
          </a:p>
        </p:txBody>
      </p:sp>
      <p:sp>
        <p:nvSpPr>
          <p:cNvPr id="3" name="Content Placeholder 2">
            <a:extLst>
              <a:ext uri="{FF2B5EF4-FFF2-40B4-BE49-F238E27FC236}">
                <a16:creationId xmlns="" xmlns:a16="http://schemas.microsoft.com/office/drawing/2014/main" id="{2DF24C33-2F7F-40DC-E775-7268323CCE5B}"/>
              </a:ext>
            </a:extLst>
          </p:cNvPr>
          <p:cNvSpPr>
            <a:spLocks noGrp="1"/>
          </p:cNvSpPr>
          <p:nvPr>
            <p:ph idx="1"/>
          </p:nvPr>
        </p:nvSpPr>
        <p:spPr>
          <a:xfrm>
            <a:off x="467544" y="1196752"/>
            <a:ext cx="7467600" cy="4873752"/>
          </a:xfrm>
        </p:spPr>
        <p:txBody>
          <a:bodyPr>
            <a:normAutofit fontScale="92500" lnSpcReduction="10000"/>
          </a:bodyPr>
          <a:lstStyle/>
          <a:p>
            <a:r>
              <a:rPr lang="en-US" dirty="0">
                <a:ea typeface="Times New Roman" panose="02020603050405020304" pitchFamily="18" charset="0"/>
              </a:rPr>
              <a:t>They represent the most common form of non-invasive fungal rhinosinusitis.</a:t>
            </a:r>
          </a:p>
          <a:p>
            <a:r>
              <a:rPr lang="en-US" dirty="0">
                <a:ea typeface="Times New Roman" panose="02020603050405020304" pitchFamily="18" charset="0"/>
              </a:rPr>
              <a:t>They occur in non-atopic patients, and are most often caused by fungi from the genus Aspergillus.</a:t>
            </a:r>
          </a:p>
          <a:p>
            <a:r>
              <a:rPr lang="en-US" dirty="0">
                <a:ea typeface="Times New Roman" panose="02020603050405020304" pitchFamily="18" charset="0"/>
              </a:rPr>
              <a:t>In the beginning, they are characterized by uncharacteristic, mild symptoms such as a </a:t>
            </a:r>
            <a:r>
              <a:rPr lang="en-US" dirty="0" smtClean="0">
                <a:ea typeface="Times New Roman" panose="02020603050405020304" pitchFamily="18" charset="0"/>
              </a:rPr>
              <a:t>feeling </a:t>
            </a:r>
            <a:r>
              <a:rPr lang="en-US" dirty="0">
                <a:ea typeface="Times New Roman" panose="02020603050405020304" pitchFamily="18" charset="0"/>
              </a:rPr>
              <a:t>of pressure in the region of the affected sinus. The disease is mostly localized in one sinus, usually the maxillary sinus.</a:t>
            </a:r>
          </a:p>
          <a:p>
            <a:r>
              <a:rPr lang="en-US" dirty="0">
                <a:ea typeface="Times New Roman" panose="02020603050405020304" pitchFamily="18" charset="0"/>
              </a:rPr>
              <a:t>Diagnosis: history, clinical examination, CT scan.</a:t>
            </a:r>
          </a:p>
          <a:p>
            <a:r>
              <a:rPr lang="en-US" dirty="0">
                <a:ea typeface="Times New Roman" panose="02020603050405020304" pitchFamily="18" charset="0"/>
              </a:rPr>
              <a:t>The treatment is surgical. The method of choice is </a:t>
            </a:r>
            <a:r>
              <a:rPr lang="en-US" dirty="0" err="1" smtClean="0">
                <a:ea typeface="Times New Roman" panose="02020603050405020304" pitchFamily="18" charset="0"/>
              </a:rPr>
              <a:t>ESS</a:t>
            </a:r>
            <a:r>
              <a:rPr lang="en-US" dirty="0">
                <a:ea typeface="Times New Roman" panose="02020603050405020304" pitchFamily="18" charset="0"/>
              </a:rPr>
              <a:t>. It is necessary to remove the fungal ball from the sinus as a whole and ensure good ventilation and drainage of the sinus.</a:t>
            </a:r>
          </a:p>
          <a:p>
            <a:endParaRPr lang="en-US" dirty="0"/>
          </a:p>
        </p:txBody>
      </p:sp>
    </p:spTree>
    <p:extLst>
      <p:ext uri="{BB962C8B-B14F-4D97-AF65-F5344CB8AC3E}">
        <p14:creationId xmlns:p14="http://schemas.microsoft.com/office/powerpoint/2010/main" val="114067945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81CA7C2-3516-D64D-7189-7710091AF76E}"/>
              </a:ext>
            </a:extLst>
          </p:cNvPr>
          <p:cNvSpPr>
            <a:spLocks noGrp="1"/>
          </p:cNvSpPr>
          <p:nvPr>
            <p:ph type="title"/>
          </p:nvPr>
        </p:nvSpPr>
        <p:spPr>
          <a:xfrm>
            <a:off x="611560" y="116632"/>
            <a:ext cx="7886700" cy="687610"/>
          </a:xfrm>
        </p:spPr>
        <p:txBody>
          <a:bodyPr/>
          <a:lstStyle/>
          <a:p>
            <a:r>
              <a:rPr lang="en-US" dirty="0">
                <a:ea typeface="Times New Roman" panose="02020603050405020304" pitchFamily="18" charset="0"/>
              </a:rPr>
              <a:t>allergic fungal rhinosinusitis</a:t>
            </a:r>
            <a:endParaRPr lang="en-US" dirty="0">
              <a:ea typeface="Times New Roman" panose="02020603050405020304" pitchFamily="18" charset="0"/>
            </a:endParaRPr>
          </a:p>
        </p:txBody>
      </p:sp>
      <p:sp>
        <p:nvSpPr>
          <p:cNvPr id="3" name="Content Placeholder 2">
            <a:extLst>
              <a:ext uri="{FF2B5EF4-FFF2-40B4-BE49-F238E27FC236}">
                <a16:creationId xmlns="" xmlns:a16="http://schemas.microsoft.com/office/drawing/2014/main" id="{0C164279-CBE0-0D54-745E-2D570638578F}"/>
              </a:ext>
            </a:extLst>
          </p:cNvPr>
          <p:cNvSpPr>
            <a:spLocks noGrp="1"/>
          </p:cNvSpPr>
          <p:nvPr>
            <p:ph idx="1"/>
          </p:nvPr>
        </p:nvSpPr>
        <p:spPr>
          <a:xfrm>
            <a:off x="611560" y="1052736"/>
            <a:ext cx="7886700" cy="4557420"/>
          </a:xfrm>
        </p:spPr>
        <p:txBody>
          <a:bodyPr>
            <a:noAutofit/>
          </a:bodyPr>
          <a:lstStyle/>
          <a:p>
            <a:pPr marL="0" marR="0" indent="342900" algn="just">
              <a:spcBef>
                <a:spcPts val="0"/>
              </a:spcBef>
              <a:spcAft>
                <a:spcPts val="0"/>
              </a:spcAft>
            </a:pPr>
            <a:r>
              <a:rPr lang="en-US" sz="2000" dirty="0">
                <a:ea typeface="Times New Roman" panose="02020603050405020304" pitchFamily="18" charset="0"/>
              </a:rPr>
              <a:t>It is characterized by: nasal polyposis, asthma, peripheral eosinophilia, eosinophilic mucus containing </a:t>
            </a:r>
            <a:r>
              <a:rPr lang="en-US" sz="2000" dirty="0" err="1">
                <a:ea typeface="Times New Roman" panose="02020603050405020304" pitchFamily="18" charset="0"/>
              </a:rPr>
              <a:t>Charot</a:t>
            </a:r>
            <a:r>
              <a:rPr lang="en-US" sz="2000" dirty="0">
                <a:ea typeface="Times New Roman" panose="02020603050405020304" pitchFamily="18" charset="0"/>
              </a:rPr>
              <a:t>-Leyden crystals and type I hypersensitivity or atopic disease</a:t>
            </a:r>
            <a:r>
              <a:rPr lang="en-US" sz="2000" dirty="0" smtClean="0">
                <a:ea typeface="Times New Roman" panose="02020603050405020304" pitchFamily="18" charset="0"/>
              </a:rPr>
              <a:t>.</a:t>
            </a:r>
            <a:endParaRPr lang="sr-Latn-RS" sz="2000" dirty="0" smtClean="0">
              <a:ea typeface="Times New Roman" panose="02020603050405020304" pitchFamily="18" charset="0"/>
            </a:endParaRPr>
          </a:p>
          <a:p>
            <a:pPr marL="0" marR="0" indent="342900" algn="just">
              <a:spcBef>
                <a:spcPts val="0"/>
              </a:spcBef>
              <a:spcAft>
                <a:spcPts val="0"/>
              </a:spcAft>
            </a:pPr>
            <a:endParaRPr lang="en-US" sz="800" dirty="0">
              <a:ea typeface="Times New Roman" panose="02020603050405020304" pitchFamily="18" charset="0"/>
            </a:endParaRPr>
          </a:p>
          <a:p>
            <a:pPr marL="0" marR="0" indent="342900" algn="just">
              <a:spcBef>
                <a:spcPts val="0"/>
              </a:spcBef>
              <a:spcAft>
                <a:spcPts val="0"/>
              </a:spcAft>
            </a:pPr>
            <a:r>
              <a:rPr lang="en-US" sz="2000" dirty="0">
                <a:ea typeface="Times New Roman" panose="02020603050405020304" pitchFamily="18" charset="0"/>
              </a:rPr>
              <a:t>The CT findings are characteristic: they include evidence of chronic rhinosinusitis, calcifications, enhanced contrast fields within the sinuses that represent thick allergic mucin, and signs of bone </a:t>
            </a:r>
            <a:r>
              <a:rPr lang="en-US" sz="2000" dirty="0" smtClean="0">
                <a:ea typeface="Times New Roman" panose="02020603050405020304" pitchFamily="18" charset="0"/>
              </a:rPr>
              <a:t>erosion.</a:t>
            </a:r>
            <a:endParaRPr lang="sr-Latn-RS" sz="2000" dirty="0" smtClean="0">
              <a:ea typeface="Times New Roman" panose="02020603050405020304" pitchFamily="18" charset="0"/>
            </a:endParaRPr>
          </a:p>
          <a:p>
            <a:pPr marL="0" marR="0" indent="342900" algn="just">
              <a:spcBef>
                <a:spcPts val="0"/>
              </a:spcBef>
              <a:spcAft>
                <a:spcPts val="0"/>
              </a:spcAft>
            </a:pPr>
            <a:endParaRPr lang="en-US" sz="800" dirty="0">
              <a:ea typeface="Times New Roman" panose="02020603050405020304" pitchFamily="18" charset="0"/>
            </a:endParaRPr>
          </a:p>
          <a:p>
            <a:pPr marL="0" marR="0" indent="342900" algn="just">
              <a:spcBef>
                <a:spcPts val="0"/>
              </a:spcBef>
              <a:spcAft>
                <a:spcPts val="0"/>
              </a:spcAft>
            </a:pPr>
            <a:r>
              <a:rPr lang="en-US" sz="2000" dirty="0">
                <a:ea typeface="Times New Roman" panose="02020603050405020304" pitchFamily="18" charset="0"/>
              </a:rPr>
              <a:t>Diagnosis: positive allergy to fungi, nasal polyposis, a characteristic finding on CT, eosinophilic mucin without fungal invasion of the sinus mucosa and a positive finding of fungi in the sinus contents removed during sinus surgery</a:t>
            </a:r>
            <a:r>
              <a:rPr lang="en-US" sz="2000" dirty="0" smtClean="0">
                <a:ea typeface="Times New Roman" panose="02020603050405020304" pitchFamily="18" charset="0"/>
              </a:rPr>
              <a:t>.</a:t>
            </a:r>
            <a:endParaRPr lang="sr-Latn-RS" sz="2000" dirty="0" smtClean="0">
              <a:ea typeface="Times New Roman" panose="02020603050405020304" pitchFamily="18" charset="0"/>
            </a:endParaRPr>
          </a:p>
          <a:p>
            <a:pPr marL="0" marR="0" indent="342900" algn="just">
              <a:spcBef>
                <a:spcPts val="0"/>
              </a:spcBef>
              <a:spcAft>
                <a:spcPts val="0"/>
              </a:spcAft>
            </a:pPr>
            <a:endParaRPr lang="en-US" sz="800" dirty="0">
              <a:ea typeface="Times New Roman" panose="02020603050405020304" pitchFamily="18" charset="0"/>
            </a:endParaRPr>
          </a:p>
          <a:p>
            <a:pPr marL="0" marR="0" indent="342900" algn="just">
              <a:spcBef>
                <a:spcPts val="0"/>
              </a:spcBef>
              <a:spcAft>
                <a:spcPts val="0"/>
              </a:spcAft>
            </a:pPr>
            <a:r>
              <a:rPr lang="en-US" sz="2000" dirty="0">
                <a:ea typeface="Times New Roman" panose="02020603050405020304" pitchFamily="18" charset="0"/>
              </a:rPr>
              <a:t>Primary therapy is surgical. The method of choice is </a:t>
            </a:r>
            <a:r>
              <a:rPr lang="en-US" sz="2000" dirty="0" err="1" smtClean="0">
                <a:ea typeface="Times New Roman" panose="02020603050405020304" pitchFamily="18" charset="0"/>
              </a:rPr>
              <a:t>ESS</a:t>
            </a:r>
            <a:r>
              <a:rPr lang="en-US" sz="2000" dirty="0">
                <a:ea typeface="Times New Roman" panose="02020603050405020304" pitchFamily="18" charset="0"/>
              </a:rPr>
              <a:t>. After surgery, systemic and topical corticosteroids, as well as specific immunotherapy, are prescribed. Rinsing with topical antifungal agents is also recommended.</a:t>
            </a:r>
          </a:p>
        </p:txBody>
      </p:sp>
    </p:spTree>
    <p:extLst>
      <p:ext uri="{BB962C8B-B14F-4D97-AF65-F5344CB8AC3E}">
        <p14:creationId xmlns:p14="http://schemas.microsoft.com/office/powerpoint/2010/main" val="210916870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71670" y="1071546"/>
            <a:ext cx="6172200" cy="3661264"/>
          </a:xfrm>
        </p:spPr>
        <p:txBody>
          <a:bodyPr>
            <a:noAutofit/>
          </a:bodyPr>
          <a:lstStyle/>
          <a:p>
            <a:r>
              <a:rPr lang="en-US" sz="4800" dirty="0" smtClean="0">
                <a:solidFill>
                  <a:srgbClr val="0070C0"/>
                </a:solidFill>
              </a:rPr>
              <a:t>Complications of </a:t>
            </a:r>
            <a:r>
              <a:rPr lang="en-US" sz="4800" dirty="0" err="1" smtClean="0">
                <a:solidFill>
                  <a:srgbClr val="0070C0"/>
                </a:solidFill>
              </a:rPr>
              <a:t>sinonasal</a:t>
            </a:r>
            <a:r>
              <a:rPr lang="en-US" sz="4800" dirty="0" smtClean="0">
                <a:solidFill>
                  <a:srgbClr val="0070C0"/>
                </a:solidFill>
              </a:rPr>
              <a:t> inflammatory diseases</a:t>
            </a:r>
            <a:endParaRPr lang="en-US" sz="48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1428736"/>
            <a:ext cx="7467600" cy="3757626"/>
          </a:xfrm>
        </p:spPr>
        <p:txBody>
          <a:bodyPr/>
          <a:lstStyle/>
          <a:p>
            <a:r>
              <a:rPr lang="en-US" sz="5400" b="1" dirty="0" smtClean="0">
                <a:solidFill>
                  <a:srgbClr val="0070C0"/>
                </a:solidFill>
              </a:rPr>
              <a:t>Regional</a:t>
            </a:r>
            <a:endParaRPr lang="sr-Cyrl-RS" sz="5400" b="1" dirty="0" smtClean="0">
              <a:solidFill>
                <a:srgbClr val="0070C0"/>
              </a:solidFill>
            </a:endParaRPr>
          </a:p>
          <a:p>
            <a:pPr lvl="1"/>
            <a:r>
              <a:rPr lang="en-US" sz="4400" b="1" dirty="0" err="1" smtClean="0">
                <a:solidFill>
                  <a:srgbClr val="C00000"/>
                </a:solidFill>
              </a:rPr>
              <a:t>Exocranial</a:t>
            </a:r>
            <a:endParaRPr lang="sr-Cyrl-RS" sz="4400" b="1" dirty="0" smtClean="0">
              <a:solidFill>
                <a:srgbClr val="C00000"/>
              </a:solidFill>
            </a:endParaRPr>
          </a:p>
          <a:p>
            <a:pPr lvl="1"/>
            <a:r>
              <a:rPr lang="en-US" sz="4400" b="1" dirty="0" err="1" smtClean="0">
                <a:solidFill>
                  <a:srgbClr val="C00000"/>
                </a:solidFill>
              </a:rPr>
              <a:t>Endocranial</a:t>
            </a:r>
            <a:endParaRPr lang="sr-Cyrl-RS" sz="4400" b="1" dirty="0" smtClean="0">
              <a:solidFill>
                <a:srgbClr val="C00000"/>
              </a:solidFill>
            </a:endParaRPr>
          </a:p>
          <a:p>
            <a:r>
              <a:rPr lang="en-US" sz="5400" b="1" dirty="0" smtClean="0">
                <a:solidFill>
                  <a:srgbClr val="0070C0"/>
                </a:solidFill>
              </a:rPr>
              <a:t>Distant</a:t>
            </a:r>
            <a:endParaRPr lang="en-US" sz="5400" b="1" dirty="0">
              <a:solidFill>
                <a:srgbClr val="0070C0"/>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571480"/>
            <a:ext cx="9001156" cy="1357322"/>
          </a:xfrm>
        </p:spPr>
        <p:txBody>
          <a:bodyPr>
            <a:noAutofit/>
          </a:bodyPr>
          <a:lstStyle/>
          <a:p>
            <a:r>
              <a:rPr lang="en-US" sz="4000" b="1" dirty="0" err="1" smtClean="0">
                <a:solidFill>
                  <a:srgbClr val="C00000"/>
                </a:solidFill>
              </a:rPr>
              <a:t>Exocranial</a:t>
            </a:r>
            <a:r>
              <a:rPr lang="en-US" sz="4000" b="1" dirty="0" smtClean="0">
                <a:solidFill>
                  <a:srgbClr val="C00000"/>
                </a:solidFill>
              </a:rPr>
              <a:t> </a:t>
            </a:r>
            <a:r>
              <a:rPr lang="en-US" sz="4000" b="1" dirty="0" err="1" smtClean="0">
                <a:solidFill>
                  <a:srgbClr val="C00000"/>
                </a:solidFill>
              </a:rPr>
              <a:t>sinonasal</a:t>
            </a:r>
            <a:r>
              <a:rPr lang="en-US" sz="4000" b="1" dirty="0" smtClean="0">
                <a:solidFill>
                  <a:srgbClr val="C00000"/>
                </a:solidFill>
              </a:rPr>
              <a:t> complications</a:t>
            </a:r>
            <a:endParaRPr lang="en-US" sz="4000" b="1" dirty="0">
              <a:solidFill>
                <a:srgbClr val="C00000"/>
              </a:solidFill>
            </a:endParaRPr>
          </a:p>
        </p:txBody>
      </p:sp>
      <p:sp>
        <p:nvSpPr>
          <p:cNvPr id="3" name="Content Placeholder 2"/>
          <p:cNvSpPr>
            <a:spLocks noGrp="1"/>
          </p:cNvSpPr>
          <p:nvPr>
            <p:ph sz="quarter" idx="1"/>
          </p:nvPr>
        </p:nvSpPr>
        <p:spPr>
          <a:xfrm>
            <a:off x="500034" y="2214554"/>
            <a:ext cx="7467600" cy="3328998"/>
          </a:xfrm>
        </p:spPr>
        <p:txBody>
          <a:bodyPr>
            <a:noAutofit/>
          </a:bodyPr>
          <a:lstStyle/>
          <a:p>
            <a:r>
              <a:rPr lang="en-US" sz="3600" b="1" dirty="0" smtClean="0">
                <a:solidFill>
                  <a:srgbClr val="6600CC"/>
                </a:solidFill>
              </a:rPr>
              <a:t>Osteomyelitis of the maxilla and skull bones</a:t>
            </a:r>
            <a:endParaRPr lang="ru-RU" sz="3600" b="1" dirty="0" smtClean="0">
              <a:solidFill>
                <a:srgbClr val="6600CC"/>
              </a:solidFill>
            </a:endParaRPr>
          </a:p>
          <a:p>
            <a:r>
              <a:rPr lang="en-US" sz="3600" b="1" dirty="0" err="1" smtClean="0">
                <a:solidFill>
                  <a:srgbClr val="6600CC"/>
                </a:solidFill>
              </a:rPr>
              <a:t>Oculo</a:t>
            </a:r>
            <a:r>
              <a:rPr lang="en-US" sz="3600" b="1" dirty="0" smtClean="0">
                <a:solidFill>
                  <a:srgbClr val="6600CC"/>
                </a:solidFill>
              </a:rPr>
              <a:t>-orbital complications</a:t>
            </a:r>
            <a:endParaRPr lang="ru-RU" sz="3600" b="1" dirty="0" smtClean="0">
              <a:solidFill>
                <a:srgbClr val="6600CC"/>
              </a:solidFill>
            </a:endParaRPr>
          </a:p>
          <a:p>
            <a:r>
              <a:rPr lang="en-US" sz="3600" b="1" dirty="0" err="1" smtClean="0">
                <a:solidFill>
                  <a:srgbClr val="6600CC"/>
                </a:solidFill>
              </a:rPr>
              <a:t>Retrobulbar</a:t>
            </a:r>
            <a:r>
              <a:rPr lang="en-US" sz="3600" b="1" dirty="0" smtClean="0">
                <a:solidFill>
                  <a:srgbClr val="6600CC"/>
                </a:solidFill>
              </a:rPr>
              <a:t> neuritis</a:t>
            </a:r>
            <a:endParaRPr lang="en-US" sz="3600" b="1" dirty="0">
              <a:solidFill>
                <a:srgbClr val="6600CC"/>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829576" cy="939784"/>
          </a:xfrm>
        </p:spPr>
        <p:txBody>
          <a:bodyPr>
            <a:normAutofit/>
          </a:bodyPr>
          <a:lstStyle/>
          <a:p>
            <a:r>
              <a:rPr lang="en-US" sz="3200" b="1" dirty="0" smtClean="0">
                <a:solidFill>
                  <a:srgbClr val="6600CC"/>
                </a:solidFill>
              </a:rPr>
              <a:t>Skull bone osteomyelitis</a:t>
            </a:r>
            <a:endParaRPr lang="en-US" dirty="0"/>
          </a:p>
        </p:txBody>
      </p:sp>
      <p:sp>
        <p:nvSpPr>
          <p:cNvPr id="3" name="Content Placeholder 2"/>
          <p:cNvSpPr>
            <a:spLocks noGrp="1"/>
          </p:cNvSpPr>
          <p:nvPr>
            <p:ph sz="quarter" idx="1"/>
          </p:nvPr>
        </p:nvSpPr>
        <p:spPr>
          <a:xfrm>
            <a:off x="428596" y="1500174"/>
            <a:ext cx="8115328" cy="4543444"/>
          </a:xfrm>
        </p:spPr>
        <p:txBody>
          <a:bodyPr>
            <a:normAutofit fontScale="92500"/>
          </a:bodyPr>
          <a:lstStyle/>
          <a:p>
            <a:r>
              <a:rPr lang="en-US" dirty="0" smtClean="0"/>
              <a:t>Rare disease</a:t>
            </a:r>
            <a:r>
              <a:rPr lang="ru-RU" dirty="0" smtClean="0"/>
              <a:t>, </a:t>
            </a:r>
            <a:r>
              <a:rPr lang="en-US" dirty="0" smtClean="0"/>
              <a:t>most frequently the frontal bone is affected</a:t>
            </a:r>
            <a:r>
              <a:rPr lang="ru-RU" dirty="0" smtClean="0"/>
              <a:t> (</a:t>
            </a:r>
            <a:r>
              <a:rPr lang="en-US" dirty="0" smtClean="0"/>
              <a:t>as a complication of acute or chronic frontal sinusitis</a:t>
            </a:r>
            <a:r>
              <a:rPr lang="ru-RU" dirty="0" smtClean="0"/>
              <a:t>)</a:t>
            </a:r>
          </a:p>
          <a:p>
            <a:r>
              <a:rPr lang="en-US" sz="2600" b="1" dirty="0" smtClean="0">
                <a:solidFill>
                  <a:srgbClr val="6600CC"/>
                </a:solidFill>
              </a:rPr>
              <a:t>Symptoms</a:t>
            </a:r>
            <a:r>
              <a:rPr lang="ru-RU" dirty="0" smtClean="0"/>
              <a:t> </a:t>
            </a:r>
          </a:p>
          <a:p>
            <a:pPr lvl="1"/>
            <a:r>
              <a:rPr lang="en-US" b="1" dirty="0" smtClean="0">
                <a:solidFill>
                  <a:srgbClr val="C00000"/>
                </a:solidFill>
              </a:rPr>
              <a:t>acute</a:t>
            </a:r>
            <a:r>
              <a:rPr lang="ru-RU" dirty="0" smtClean="0"/>
              <a:t> </a:t>
            </a:r>
            <a:r>
              <a:rPr lang="en-US" dirty="0" smtClean="0"/>
              <a:t>form</a:t>
            </a:r>
            <a:r>
              <a:rPr lang="ru-RU" dirty="0" smtClean="0"/>
              <a:t> – </a:t>
            </a:r>
            <a:r>
              <a:rPr lang="en-US" dirty="0" smtClean="0"/>
              <a:t>painful swelling of the forehead and upper eyelids, septic fever, headache</a:t>
            </a:r>
            <a:endParaRPr lang="ru-RU" dirty="0" smtClean="0"/>
          </a:p>
          <a:p>
            <a:pPr lvl="1"/>
            <a:r>
              <a:rPr lang="en-US" b="1" dirty="0" smtClean="0">
                <a:solidFill>
                  <a:srgbClr val="C00000"/>
                </a:solidFill>
              </a:rPr>
              <a:t>chronic</a:t>
            </a:r>
            <a:r>
              <a:rPr lang="ru-RU" dirty="0" smtClean="0"/>
              <a:t> </a:t>
            </a:r>
            <a:r>
              <a:rPr lang="en-US" dirty="0" smtClean="0"/>
              <a:t>form</a:t>
            </a:r>
            <a:r>
              <a:rPr lang="ru-RU" dirty="0" smtClean="0"/>
              <a:t> – </a:t>
            </a:r>
            <a:r>
              <a:rPr lang="en-US" dirty="0" smtClean="0"/>
              <a:t>very rare</a:t>
            </a:r>
            <a:r>
              <a:rPr lang="ru-RU" dirty="0" smtClean="0"/>
              <a:t>, </a:t>
            </a:r>
            <a:r>
              <a:rPr lang="en-US" dirty="0" smtClean="0"/>
              <a:t>clinically and radiologically similar to frontal sinus </a:t>
            </a:r>
            <a:r>
              <a:rPr lang="en-US" dirty="0" err="1" smtClean="0"/>
              <a:t>osteoma</a:t>
            </a:r>
            <a:r>
              <a:rPr lang="en-US" dirty="0" smtClean="0"/>
              <a:t>, with formation of the abscess and worsening of general state</a:t>
            </a:r>
            <a:endParaRPr lang="ru-RU" dirty="0" smtClean="0"/>
          </a:p>
          <a:p>
            <a:r>
              <a:rPr lang="en-US" sz="2600" b="1" dirty="0" smtClean="0">
                <a:solidFill>
                  <a:srgbClr val="6600CC"/>
                </a:solidFill>
              </a:rPr>
              <a:t>Diagnosis</a:t>
            </a:r>
            <a:r>
              <a:rPr lang="ru-RU" dirty="0" smtClean="0"/>
              <a:t> - </a:t>
            </a:r>
            <a:r>
              <a:rPr lang="en-US" dirty="0" smtClean="0"/>
              <a:t>anamnesis</a:t>
            </a:r>
            <a:r>
              <a:rPr lang="ru-RU" dirty="0" smtClean="0"/>
              <a:t>, </a:t>
            </a:r>
            <a:r>
              <a:rPr lang="en-US" dirty="0" smtClean="0"/>
              <a:t>local findings</a:t>
            </a:r>
            <a:r>
              <a:rPr lang="ru-RU" dirty="0" smtClean="0"/>
              <a:t>, </a:t>
            </a:r>
            <a:r>
              <a:rPr lang="en-US" dirty="0" smtClean="0"/>
              <a:t>radiology</a:t>
            </a:r>
            <a:endParaRPr lang="ru-RU" dirty="0" smtClean="0"/>
          </a:p>
          <a:p>
            <a:r>
              <a:rPr lang="en-US" sz="2600" b="1" dirty="0" smtClean="0">
                <a:solidFill>
                  <a:srgbClr val="6600CC"/>
                </a:solidFill>
              </a:rPr>
              <a:t>Treatment</a:t>
            </a:r>
            <a:r>
              <a:rPr lang="ru-RU" dirty="0" smtClean="0"/>
              <a:t> - </a:t>
            </a:r>
            <a:r>
              <a:rPr lang="en-US" b="1" dirty="0" smtClean="0">
                <a:solidFill>
                  <a:srgbClr val="C00000"/>
                </a:solidFill>
              </a:rPr>
              <a:t>surgical</a:t>
            </a:r>
            <a:r>
              <a:rPr lang="ru-RU" dirty="0" smtClean="0"/>
              <a:t>: </a:t>
            </a:r>
            <a:r>
              <a:rPr lang="en-US" dirty="0" smtClean="0"/>
              <a:t>radical removal of the process</a:t>
            </a:r>
            <a:endParaRPr lang="ru-RU" dirty="0" smtClean="0"/>
          </a:p>
          <a:p>
            <a:pPr>
              <a:buNone/>
            </a:pPr>
            <a:r>
              <a:rPr lang="ru-RU" dirty="0" smtClean="0"/>
              <a:t>                        </a:t>
            </a:r>
            <a:r>
              <a:rPr lang="en-US" b="1" dirty="0" smtClean="0">
                <a:solidFill>
                  <a:srgbClr val="C00000"/>
                </a:solidFill>
              </a:rPr>
              <a:t>conservative</a:t>
            </a:r>
            <a:r>
              <a:rPr lang="ru-RU" dirty="0" smtClean="0"/>
              <a:t>: </a:t>
            </a:r>
            <a:r>
              <a:rPr lang="en-US" dirty="0" smtClean="0"/>
              <a:t>high doses of antibiotics</a:t>
            </a:r>
            <a:endParaRPr lang="ru-RU" dirty="0" smtClean="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solidFill>
                  <a:srgbClr val="6600CC"/>
                </a:solidFill>
              </a:rPr>
              <a:t>Deformative</a:t>
            </a:r>
            <a:r>
              <a:rPr lang="en-US" dirty="0" smtClean="0">
                <a:solidFill>
                  <a:srgbClr val="6600CC"/>
                </a:solidFill>
              </a:rPr>
              <a:t> nasal polyposis</a:t>
            </a:r>
            <a:r>
              <a:rPr lang="x-none" dirty="0" smtClean="0">
                <a:solidFill>
                  <a:srgbClr val="6600CC"/>
                </a:solidFill>
              </a:rPr>
              <a:t> </a:t>
            </a:r>
            <a:r>
              <a:rPr lang="en-US" dirty="0" smtClean="0">
                <a:solidFill>
                  <a:srgbClr val="6600CC"/>
                </a:solidFill>
              </a:rPr>
              <a:t>– </a:t>
            </a:r>
            <a:r>
              <a:rPr lang="x-none" dirty="0" smtClean="0">
                <a:solidFill>
                  <a:srgbClr val="6600CC"/>
                </a:solidFill>
              </a:rPr>
              <a:t>Woakes</a:t>
            </a:r>
            <a:r>
              <a:rPr lang="en-US" dirty="0">
                <a:solidFill>
                  <a:srgbClr val="6600CC"/>
                </a:solidFill>
              </a:rPr>
              <a:t> </a:t>
            </a:r>
            <a:r>
              <a:rPr lang="en-US" dirty="0" smtClean="0">
                <a:solidFill>
                  <a:srgbClr val="6600CC"/>
                </a:solidFill>
              </a:rPr>
              <a:t>disease</a:t>
            </a:r>
            <a:endParaRPr lang="en-US" dirty="0">
              <a:solidFill>
                <a:srgbClr val="6600CC"/>
              </a:solidFill>
            </a:endParaRPr>
          </a:p>
        </p:txBody>
      </p:sp>
      <p:pic>
        <p:nvPicPr>
          <p:cNvPr id="5" name="Content Placeholder 4" descr="Woakesova bolest 1.jpg"/>
          <p:cNvPicPr>
            <a:picLocks noGrp="1" noChangeAspect="1"/>
          </p:cNvPicPr>
          <p:nvPr>
            <p:ph sz="quarter" idx="1"/>
          </p:nvPr>
        </p:nvPicPr>
        <p:blipFill>
          <a:blip r:embed="rId2"/>
          <a:srcRect l="11628" t="16942" r="10763" b="7076"/>
          <a:stretch>
            <a:fillRect/>
          </a:stretch>
        </p:blipFill>
        <p:spPr>
          <a:xfrm>
            <a:off x="1071538" y="1785926"/>
            <a:ext cx="3158680" cy="3929090"/>
          </a:xfrm>
        </p:spPr>
      </p:pic>
      <p:pic>
        <p:nvPicPr>
          <p:cNvPr id="6" name="Content Placeholder 5" descr="Woakesova bolest 2 - Copy.jpg"/>
          <p:cNvPicPr>
            <a:picLocks noGrp="1" noChangeAspect="1"/>
          </p:cNvPicPr>
          <p:nvPr>
            <p:ph sz="quarter" idx="2"/>
          </p:nvPr>
        </p:nvPicPr>
        <p:blipFill>
          <a:blip r:embed="rId3"/>
          <a:stretch>
            <a:fillRect/>
          </a:stretch>
        </p:blipFill>
        <p:spPr>
          <a:xfrm>
            <a:off x="4602371" y="1785926"/>
            <a:ext cx="2970025" cy="3929090"/>
          </a:xfr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6908"/>
          </a:xfrm>
        </p:spPr>
        <p:txBody>
          <a:bodyPr>
            <a:normAutofit/>
          </a:bodyPr>
          <a:lstStyle/>
          <a:p>
            <a:r>
              <a:rPr lang="en-US" sz="3200" b="1" dirty="0">
                <a:solidFill>
                  <a:srgbClr val="6600CC"/>
                </a:solidFill>
              </a:rPr>
              <a:t>Maxillary </a:t>
            </a:r>
            <a:r>
              <a:rPr lang="en-US" sz="3200" b="1" dirty="0" smtClean="0">
                <a:solidFill>
                  <a:srgbClr val="6600CC"/>
                </a:solidFill>
              </a:rPr>
              <a:t>osteomyelitis</a:t>
            </a:r>
            <a:endParaRPr lang="en-US" sz="3200" dirty="0"/>
          </a:p>
        </p:txBody>
      </p:sp>
      <p:sp>
        <p:nvSpPr>
          <p:cNvPr id="3" name="Content Placeholder 2"/>
          <p:cNvSpPr>
            <a:spLocks noGrp="1"/>
          </p:cNvSpPr>
          <p:nvPr>
            <p:ph sz="quarter" idx="1"/>
          </p:nvPr>
        </p:nvSpPr>
        <p:spPr>
          <a:xfrm>
            <a:off x="428596" y="1357298"/>
            <a:ext cx="7467600" cy="4429156"/>
          </a:xfrm>
        </p:spPr>
        <p:txBody>
          <a:bodyPr>
            <a:normAutofit lnSpcReduction="10000"/>
          </a:bodyPr>
          <a:lstStyle/>
          <a:p>
            <a:r>
              <a:rPr lang="en-US" dirty="0" smtClean="0"/>
              <a:t>More common in infants, due to and infection of dental follicles or maxillary sinus mucosa</a:t>
            </a:r>
            <a:r>
              <a:rPr lang="ru-RU" dirty="0" smtClean="0"/>
              <a:t>.</a:t>
            </a:r>
          </a:p>
          <a:p>
            <a:r>
              <a:rPr lang="en-US" dirty="0" smtClean="0"/>
              <a:t>In adults is very rare, it develops as a complication of necrotic maxillary sinusitis</a:t>
            </a:r>
            <a:r>
              <a:rPr lang="ru-RU" dirty="0" smtClean="0"/>
              <a:t>.</a:t>
            </a:r>
          </a:p>
          <a:p>
            <a:r>
              <a:rPr lang="en-US" sz="2600" b="1" dirty="0" smtClean="0">
                <a:solidFill>
                  <a:srgbClr val="6600CC"/>
                </a:solidFill>
              </a:rPr>
              <a:t>Symptoms</a:t>
            </a:r>
            <a:r>
              <a:rPr lang="ru-RU" sz="2600" dirty="0" smtClean="0"/>
              <a:t> </a:t>
            </a:r>
            <a:r>
              <a:rPr lang="ru-RU" dirty="0" smtClean="0"/>
              <a:t>– </a:t>
            </a:r>
            <a:r>
              <a:rPr lang="en-US" dirty="0" smtClean="0"/>
              <a:t>swelling of the part of the face</a:t>
            </a:r>
            <a:r>
              <a:rPr lang="ru-RU" dirty="0" smtClean="0"/>
              <a:t>, </a:t>
            </a:r>
            <a:r>
              <a:rPr lang="en-US" dirty="0" smtClean="0"/>
              <a:t>fistula in the skin of the face</a:t>
            </a:r>
            <a:r>
              <a:rPr lang="ru-RU" dirty="0" smtClean="0"/>
              <a:t>, </a:t>
            </a:r>
            <a:r>
              <a:rPr lang="en-US" dirty="0" smtClean="0"/>
              <a:t>as well as in alveolar process of maxilla and hard palate, fever, purulent nasal secretion</a:t>
            </a:r>
            <a:r>
              <a:rPr lang="ru-RU" dirty="0" smtClean="0"/>
              <a:t>.</a:t>
            </a:r>
          </a:p>
          <a:p>
            <a:r>
              <a:rPr lang="en-US" sz="2600" b="1" dirty="0" smtClean="0">
                <a:solidFill>
                  <a:srgbClr val="6600CC"/>
                </a:solidFill>
              </a:rPr>
              <a:t>Diagnosis</a:t>
            </a:r>
            <a:r>
              <a:rPr lang="ru-RU" dirty="0" smtClean="0"/>
              <a:t> </a:t>
            </a:r>
            <a:r>
              <a:rPr lang="en-US" dirty="0" smtClean="0"/>
              <a:t>– local finding plays a crucial role</a:t>
            </a:r>
            <a:r>
              <a:rPr lang="ru-RU" dirty="0" smtClean="0"/>
              <a:t>.</a:t>
            </a:r>
          </a:p>
          <a:p>
            <a:r>
              <a:rPr lang="en-US" sz="2600" b="1" dirty="0" smtClean="0">
                <a:solidFill>
                  <a:srgbClr val="6600CC"/>
                </a:solidFill>
              </a:rPr>
              <a:t>Treatment</a:t>
            </a:r>
            <a:r>
              <a:rPr lang="ru-RU" dirty="0" smtClean="0"/>
              <a:t> – </a:t>
            </a:r>
            <a:r>
              <a:rPr lang="en-US" dirty="0" smtClean="0"/>
              <a:t>incision of the abscess and high doses of antibiotics</a:t>
            </a:r>
            <a:r>
              <a:rPr lang="ru-RU" dirty="0" smtClean="0"/>
              <a:t>.</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25470"/>
          </a:xfrm>
        </p:spPr>
        <p:txBody>
          <a:bodyPr/>
          <a:lstStyle/>
          <a:p>
            <a:r>
              <a:rPr lang="en-US" sz="3200" b="1" dirty="0" err="1" smtClean="0">
                <a:solidFill>
                  <a:srgbClr val="6600CC"/>
                </a:solidFill>
              </a:rPr>
              <a:t>Oculo</a:t>
            </a:r>
            <a:r>
              <a:rPr lang="en-US" sz="3200" b="1" dirty="0" smtClean="0">
                <a:solidFill>
                  <a:srgbClr val="6600CC"/>
                </a:solidFill>
              </a:rPr>
              <a:t>-orbital complications</a:t>
            </a:r>
            <a:endParaRPr lang="en-US" dirty="0"/>
          </a:p>
        </p:txBody>
      </p:sp>
      <p:sp>
        <p:nvSpPr>
          <p:cNvPr id="3" name="Content Placeholder 2"/>
          <p:cNvSpPr>
            <a:spLocks noGrp="1"/>
          </p:cNvSpPr>
          <p:nvPr>
            <p:ph sz="quarter" idx="1"/>
          </p:nvPr>
        </p:nvSpPr>
        <p:spPr>
          <a:xfrm>
            <a:off x="428596" y="1285860"/>
            <a:ext cx="8001056" cy="4873752"/>
          </a:xfrm>
        </p:spPr>
        <p:txBody>
          <a:bodyPr>
            <a:normAutofit fontScale="92500"/>
          </a:bodyPr>
          <a:lstStyle/>
          <a:p>
            <a:r>
              <a:rPr lang="en-US" dirty="0" smtClean="0"/>
              <a:t>Most common complication of mostly exacerbations of chronic purulent sinusitis </a:t>
            </a:r>
            <a:r>
              <a:rPr lang="sr-Cyrl-RS" dirty="0" smtClean="0"/>
              <a:t>(</a:t>
            </a:r>
            <a:r>
              <a:rPr lang="en-US" dirty="0" smtClean="0"/>
              <a:t>predominantly ethmoid and frontal sinuses, less frequently sphenoid, and nearly ever maxillary sinuses</a:t>
            </a:r>
            <a:r>
              <a:rPr lang="sr-Cyrl-RS" dirty="0" smtClean="0"/>
              <a:t>)</a:t>
            </a:r>
          </a:p>
          <a:p>
            <a:r>
              <a:rPr lang="en-US" dirty="0" smtClean="0"/>
              <a:t>Infection spreads directly </a:t>
            </a:r>
            <a:r>
              <a:rPr lang="sr-Cyrl-RS" dirty="0" smtClean="0"/>
              <a:t>(</a:t>
            </a:r>
            <a:r>
              <a:rPr lang="en-US" dirty="0" smtClean="0"/>
              <a:t>lamina </a:t>
            </a:r>
            <a:r>
              <a:rPr lang="en-US" dirty="0" err="1" smtClean="0"/>
              <a:t>papyracea</a:t>
            </a:r>
            <a:r>
              <a:rPr lang="en-US" dirty="0" smtClean="0"/>
              <a:t> or frontal sinus inferior wall</a:t>
            </a:r>
            <a:r>
              <a:rPr lang="sr-Cyrl-RS" dirty="0" smtClean="0"/>
              <a:t>), </a:t>
            </a:r>
            <a:r>
              <a:rPr lang="en-US" dirty="0" smtClean="0"/>
              <a:t>or possibly through venous pathways</a:t>
            </a:r>
            <a:endParaRPr lang="sr-Cyrl-RS" dirty="0" smtClean="0"/>
          </a:p>
          <a:p>
            <a:r>
              <a:rPr lang="en-US" b="1" dirty="0" smtClean="0">
                <a:solidFill>
                  <a:srgbClr val="C00000"/>
                </a:solidFill>
              </a:rPr>
              <a:t>In children </a:t>
            </a:r>
            <a:r>
              <a:rPr lang="en-US" dirty="0" smtClean="0"/>
              <a:t>there are certain specifics</a:t>
            </a:r>
            <a:r>
              <a:rPr lang="sr-Cyrl-RS" dirty="0" smtClean="0"/>
              <a:t>:</a:t>
            </a:r>
          </a:p>
          <a:p>
            <a:pPr lvl="1"/>
            <a:r>
              <a:rPr lang="en-US" sz="2400" dirty="0" smtClean="0"/>
              <a:t>Pathway is most commonly </a:t>
            </a:r>
            <a:r>
              <a:rPr lang="en-US" sz="2400" dirty="0" err="1" smtClean="0"/>
              <a:t>hematogenic</a:t>
            </a:r>
            <a:r>
              <a:rPr lang="en-US" sz="2400" dirty="0" smtClean="0"/>
              <a:t> or </a:t>
            </a:r>
            <a:r>
              <a:rPr lang="en-US" sz="2400" dirty="0" err="1" smtClean="0"/>
              <a:t>lymphogenic</a:t>
            </a:r>
            <a:endParaRPr lang="sr-Cyrl-RS" sz="2400" dirty="0" smtClean="0"/>
          </a:p>
          <a:p>
            <a:pPr lvl="1"/>
            <a:r>
              <a:rPr lang="en-US" sz="2400" dirty="0" smtClean="0"/>
              <a:t>Complications manifest in </a:t>
            </a:r>
            <a:r>
              <a:rPr lang="en-US" sz="2400" dirty="0" err="1" smtClean="0"/>
              <a:t>peracute</a:t>
            </a:r>
            <a:r>
              <a:rPr lang="en-US" sz="2400" dirty="0" smtClean="0"/>
              <a:t> form</a:t>
            </a:r>
            <a:endParaRPr lang="sr-Cyrl-RS" sz="2400" dirty="0" smtClean="0"/>
          </a:p>
          <a:p>
            <a:pPr lvl="1"/>
            <a:r>
              <a:rPr lang="en-US" sz="2400" dirty="0" smtClean="0"/>
              <a:t>Process usually spreads from ethmoid sinuses</a:t>
            </a:r>
            <a:endParaRPr lang="sr-Cyrl-RS" sz="2400" dirty="0" smtClean="0"/>
          </a:p>
          <a:p>
            <a:pPr lvl="1"/>
            <a:r>
              <a:rPr lang="en-US" sz="2400" dirty="0" smtClean="0"/>
              <a:t>Complications most frequently develop in acute sinusitis</a:t>
            </a:r>
            <a:endParaRPr lang="en-US" sz="24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28596" y="571480"/>
            <a:ext cx="7929618" cy="5500726"/>
          </a:xfrm>
        </p:spPr>
        <p:txBody>
          <a:bodyPr>
            <a:normAutofit/>
          </a:bodyPr>
          <a:lstStyle/>
          <a:p>
            <a:r>
              <a:rPr lang="en-US" b="1" dirty="0" smtClean="0">
                <a:solidFill>
                  <a:srgbClr val="6600CC"/>
                </a:solidFill>
              </a:rPr>
              <a:t>Clinical presentation</a:t>
            </a:r>
            <a:r>
              <a:rPr lang="ru-RU" dirty="0" smtClean="0"/>
              <a:t> – </a:t>
            </a:r>
            <a:r>
              <a:rPr lang="en-US" dirty="0" smtClean="0"/>
              <a:t>more </a:t>
            </a:r>
            <a:r>
              <a:rPr lang="en-US" dirty="0" err="1" smtClean="0"/>
              <a:t>seroius</a:t>
            </a:r>
            <a:r>
              <a:rPr lang="en-US" dirty="0" smtClean="0"/>
              <a:t> and severe in children, with present meningeal signs, high fever, process also affects the eye, while in adults it stays in the orbit.</a:t>
            </a:r>
            <a:endParaRPr lang="ru-RU" dirty="0" smtClean="0"/>
          </a:p>
          <a:p>
            <a:pPr lvl="1"/>
            <a:r>
              <a:rPr lang="en-US" sz="2200" dirty="0" smtClean="0"/>
              <a:t>Firstly </a:t>
            </a:r>
            <a:r>
              <a:rPr lang="en-US" sz="2200" b="1" dirty="0" err="1" smtClean="0">
                <a:solidFill>
                  <a:srgbClr val="C00000"/>
                </a:solidFill>
              </a:rPr>
              <a:t>periostitis</a:t>
            </a:r>
            <a:r>
              <a:rPr lang="ru-RU" sz="2200" dirty="0" smtClean="0"/>
              <a:t> </a:t>
            </a:r>
            <a:r>
              <a:rPr lang="en-US" sz="2200" dirty="0" smtClean="0"/>
              <a:t>and </a:t>
            </a:r>
            <a:r>
              <a:rPr lang="en-US" sz="2200" b="1" dirty="0" err="1" smtClean="0">
                <a:solidFill>
                  <a:srgbClr val="C00000"/>
                </a:solidFill>
              </a:rPr>
              <a:t>subperiostal</a:t>
            </a:r>
            <a:r>
              <a:rPr lang="en-US" sz="2200" b="1" dirty="0" smtClean="0">
                <a:solidFill>
                  <a:srgbClr val="C00000"/>
                </a:solidFill>
              </a:rPr>
              <a:t> abscess</a:t>
            </a:r>
            <a:r>
              <a:rPr lang="ru-RU" sz="2200" b="1" dirty="0" smtClean="0">
                <a:solidFill>
                  <a:srgbClr val="C00000"/>
                </a:solidFill>
              </a:rPr>
              <a:t> </a:t>
            </a:r>
            <a:r>
              <a:rPr lang="en-US" sz="2200" dirty="0" smtClean="0"/>
              <a:t>develop, with swollen eyelids, fever and pain, eyelid ptosis and </a:t>
            </a:r>
            <a:r>
              <a:rPr lang="en-US" sz="2200" dirty="0" err="1" smtClean="0"/>
              <a:t>chemosis</a:t>
            </a:r>
            <a:r>
              <a:rPr lang="en-US" sz="2200" dirty="0" smtClean="0"/>
              <a:t> and frontal and lateral dislocation of the eyeball</a:t>
            </a:r>
            <a:r>
              <a:rPr lang="ru-RU" sz="2200" dirty="0" smtClean="0"/>
              <a:t>.</a:t>
            </a:r>
          </a:p>
          <a:p>
            <a:pPr lvl="1"/>
            <a:r>
              <a:rPr lang="en-US" sz="2200" dirty="0" smtClean="0"/>
              <a:t>Later on, </a:t>
            </a:r>
            <a:r>
              <a:rPr lang="en-US" sz="2200" b="1" dirty="0">
                <a:solidFill>
                  <a:srgbClr val="C00000"/>
                </a:solidFill>
              </a:rPr>
              <a:t>orbital cellulitis </a:t>
            </a:r>
            <a:r>
              <a:rPr lang="en-US" sz="2200" dirty="0" smtClean="0"/>
              <a:t>develops</a:t>
            </a:r>
            <a:r>
              <a:rPr lang="ru-RU" sz="2200" dirty="0" smtClean="0"/>
              <a:t>, </a:t>
            </a:r>
            <a:r>
              <a:rPr lang="en-US" sz="2200" dirty="0" smtClean="0"/>
              <a:t>followed by </a:t>
            </a:r>
            <a:r>
              <a:rPr lang="en-US" sz="2200" b="1" dirty="0" err="1" smtClean="0">
                <a:solidFill>
                  <a:srgbClr val="C00000"/>
                </a:solidFill>
              </a:rPr>
              <a:t>phlegmon</a:t>
            </a:r>
            <a:r>
              <a:rPr lang="ru-RU" sz="2200" dirty="0" smtClean="0"/>
              <a:t> </a:t>
            </a:r>
            <a:r>
              <a:rPr lang="en-US" sz="2200" dirty="0" smtClean="0"/>
              <a:t>and</a:t>
            </a:r>
            <a:r>
              <a:rPr lang="ru-RU" sz="2200" dirty="0" smtClean="0"/>
              <a:t> </a:t>
            </a:r>
            <a:r>
              <a:rPr lang="en-US" sz="2200" b="1" dirty="0" smtClean="0">
                <a:solidFill>
                  <a:srgbClr val="C00000"/>
                </a:solidFill>
              </a:rPr>
              <a:t>abscess</a:t>
            </a:r>
            <a:r>
              <a:rPr lang="ru-RU" sz="2200" dirty="0" smtClean="0"/>
              <a:t> </a:t>
            </a:r>
            <a:r>
              <a:rPr lang="en-US" sz="2200" dirty="0" smtClean="0"/>
              <a:t>with intense eye pain and headache</a:t>
            </a:r>
            <a:r>
              <a:rPr lang="ru-RU" sz="2200" dirty="0" smtClean="0"/>
              <a:t>, </a:t>
            </a:r>
            <a:r>
              <a:rPr lang="en-US" sz="2200" dirty="0" smtClean="0"/>
              <a:t>severely swollen eyelids, </a:t>
            </a:r>
            <a:r>
              <a:rPr lang="en-US" sz="2200" dirty="0" err="1" smtClean="0"/>
              <a:t>chemosis</a:t>
            </a:r>
            <a:r>
              <a:rPr lang="en-US" sz="2200" dirty="0" smtClean="0"/>
              <a:t>, exophthalmos</a:t>
            </a:r>
            <a:r>
              <a:rPr lang="ru-RU" sz="2200" dirty="0" smtClean="0"/>
              <a:t>, </a:t>
            </a:r>
            <a:r>
              <a:rPr lang="en-US" sz="2200" dirty="0" err="1" smtClean="0"/>
              <a:t>ophthalmoplegia</a:t>
            </a:r>
            <a:r>
              <a:rPr lang="ru-RU" sz="2200" dirty="0" smtClean="0"/>
              <a:t>, </a:t>
            </a:r>
            <a:r>
              <a:rPr lang="en-US" sz="2200" dirty="0" err="1" smtClean="0"/>
              <a:t>amaurosis</a:t>
            </a:r>
            <a:r>
              <a:rPr lang="en-US" sz="2200" dirty="0" smtClean="0"/>
              <a:t> and cavernous sinus thrombosis, and in the end </a:t>
            </a:r>
            <a:r>
              <a:rPr lang="en-US" sz="2200" dirty="0" err="1" smtClean="0"/>
              <a:t>panophthalmia</a:t>
            </a:r>
            <a:r>
              <a:rPr lang="ru-RU" sz="2200" dirty="0" smtClean="0"/>
              <a:t>.</a:t>
            </a:r>
            <a:endParaRPr lang="en-US" sz="22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71472" y="1285860"/>
            <a:ext cx="7467600" cy="3257560"/>
          </a:xfrm>
        </p:spPr>
        <p:txBody>
          <a:bodyPr/>
          <a:lstStyle/>
          <a:p>
            <a:r>
              <a:rPr lang="en-US" sz="2800" b="1" dirty="0" smtClean="0">
                <a:solidFill>
                  <a:srgbClr val="6600CC"/>
                </a:solidFill>
              </a:rPr>
              <a:t>Diagnosis</a:t>
            </a:r>
            <a:r>
              <a:rPr lang="sr-Cyrl-RS" sz="2800" b="1" dirty="0" smtClean="0">
                <a:solidFill>
                  <a:srgbClr val="6600CC"/>
                </a:solidFill>
              </a:rPr>
              <a:t> </a:t>
            </a:r>
            <a:r>
              <a:rPr lang="sr-Cyrl-RS" dirty="0" smtClean="0"/>
              <a:t>– </a:t>
            </a:r>
            <a:r>
              <a:rPr lang="en-US" dirty="0" smtClean="0"/>
              <a:t>anamnesis</a:t>
            </a:r>
            <a:r>
              <a:rPr lang="sr-Cyrl-RS" dirty="0" smtClean="0"/>
              <a:t>, </a:t>
            </a:r>
            <a:r>
              <a:rPr lang="en-US" dirty="0" smtClean="0"/>
              <a:t>local findings</a:t>
            </a:r>
            <a:r>
              <a:rPr lang="sr-Cyrl-RS" dirty="0" smtClean="0"/>
              <a:t>, </a:t>
            </a:r>
            <a:r>
              <a:rPr lang="en-US" dirty="0" smtClean="0"/>
              <a:t>paranasal sinuses and orbit X ray</a:t>
            </a:r>
            <a:r>
              <a:rPr lang="sr-Cyrl-RS" dirty="0" smtClean="0"/>
              <a:t>, </a:t>
            </a:r>
            <a:r>
              <a:rPr lang="en-US" dirty="0" smtClean="0"/>
              <a:t>ultrasound,</a:t>
            </a:r>
            <a:r>
              <a:rPr lang="sr-Cyrl-RS" dirty="0" smtClean="0"/>
              <a:t> </a:t>
            </a:r>
            <a:r>
              <a:rPr lang="en-US" b="1" dirty="0" smtClean="0">
                <a:solidFill>
                  <a:srgbClr val="C00000"/>
                </a:solidFill>
              </a:rPr>
              <a:t>CT</a:t>
            </a:r>
            <a:r>
              <a:rPr lang="sr-Cyrl-RS" dirty="0" smtClean="0"/>
              <a:t>, </a:t>
            </a:r>
            <a:r>
              <a:rPr lang="en-US" dirty="0" smtClean="0"/>
              <a:t>MRI</a:t>
            </a:r>
            <a:r>
              <a:rPr lang="sr-Cyrl-RS" dirty="0" smtClean="0"/>
              <a:t>, </a:t>
            </a:r>
            <a:r>
              <a:rPr lang="en-US" dirty="0" smtClean="0"/>
              <a:t>ophthalmologist consult</a:t>
            </a:r>
            <a:r>
              <a:rPr lang="sr-Cyrl-RS" dirty="0" smtClean="0"/>
              <a:t>.</a:t>
            </a:r>
          </a:p>
          <a:p>
            <a:r>
              <a:rPr lang="en-US" sz="2800" b="1" dirty="0" smtClean="0">
                <a:solidFill>
                  <a:srgbClr val="6600CC"/>
                </a:solidFill>
              </a:rPr>
              <a:t>Treatment</a:t>
            </a:r>
            <a:r>
              <a:rPr lang="sr-Cyrl-RS" dirty="0" smtClean="0"/>
              <a:t> – </a:t>
            </a:r>
            <a:r>
              <a:rPr lang="en-US" b="1" dirty="0" smtClean="0">
                <a:solidFill>
                  <a:srgbClr val="C00000"/>
                </a:solidFill>
              </a:rPr>
              <a:t>conservative</a:t>
            </a:r>
            <a:r>
              <a:rPr lang="sr-Cyrl-RS" dirty="0" smtClean="0"/>
              <a:t>: </a:t>
            </a:r>
            <a:r>
              <a:rPr lang="en-US" dirty="0" smtClean="0"/>
              <a:t>high doses of antibiotics</a:t>
            </a:r>
            <a:r>
              <a:rPr lang="sr-Cyrl-RS" dirty="0" smtClean="0"/>
              <a:t>, </a:t>
            </a:r>
            <a:r>
              <a:rPr lang="en-US" dirty="0" smtClean="0"/>
              <a:t>symptomatic</a:t>
            </a:r>
            <a:r>
              <a:rPr lang="sr-Cyrl-RS" dirty="0" smtClean="0"/>
              <a:t>.</a:t>
            </a:r>
          </a:p>
          <a:p>
            <a:pPr>
              <a:buNone/>
            </a:pPr>
            <a:r>
              <a:rPr lang="sr-Cyrl-RS" dirty="0" smtClean="0"/>
              <a:t>                            </a:t>
            </a:r>
            <a:r>
              <a:rPr lang="en-US" b="1" dirty="0" smtClean="0">
                <a:solidFill>
                  <a:srgbClr val="C00000"/>
                </a:solidFill>
              </a:rPr>
              <a:t>surgical</a:t>
            </a:r>
            <a:r>
              <a:rPr lang="sr-Cyrl-RS" dirty="0" smtClean="0"/>
              <a:t>: </a:t>
            </a:r>
            <a:r>
              <a:rPr lang="en-US" dirty="0" smtClean="0"/>
              <a:t>surgery of the affected sinus</a:t>
            </a:r>
            <a:r>
              <a:rPr lang="sr-Cyrl-RS" dirty="0" smtClean="0"/>
              <a:t>, </a:t>
            </a:r>
            <a:r>
              <a:rPr lang="en-US" dirty="0" smtClean="0"/>
              <a:t>even </a:t>
            </a:r>
            <a:r>
              <a:rPr lang="en-US" dirty="0" err="1" smtClean="0"/>
              <a:t>orbitotomy</a:t>
            </a:r>
            <a:r>
              <a:rPr lang="sr-Cyrl-RS" dirty="0" smtClean="0"/>
              <a:t>.</a:t>
            </a:r>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457200" y="457200"/>
            <a:ext cx="8001000" cy="1328726"/>
          </a:xfrm>
        </p:spPr>
        <p:txBody>
          <a:bodyPr>
            <a:normAutofit fontScale="90000"/>
          </a:bodyPr>
          <a:lstStyle/>
          <a:p>
            <a:pPr>
              <a:defRPr/>
            </a:pPr>
            <a:r>
              <a:rPr lang="en-US" sz="3600" dirty="0" smtClean="0">
                <a:solidFill>
                  <a:srgbClr val="6600CC"/>
                </a:solidFill>
                <a:latin typeface="Times New Roman" pitchFamily="18" charset="0"/>
              </a:rPr>
              <a:t>Paranasal sinus CT</a:t>
            </a:r>
            <a:r>
              <a:rPr lang="ru-RU" sz="3600" dirty="0" smtClean="0">
                <a:solidFill>
                  <a:srgbClr val="6600CC"/>
                </a:solidFill>
                <a:latin typeface="Times New Roman" pitchFamily="18" charset="0"/>
              </a:rPr>
              <a:t>– </a:t>
            </a:r>
            <a:r>
              <a:rPr lang="en-US" sz="3600" dirty="0" smtClean="0">
                <a:solidFill>
                  <a:srgbClr val="6600CC"/>
                </a:solidFill>
                <a:latin typeface="Times New Roman" pitchFamily="18" charset="0"/>
              </a:rPr>
              <a:t>maxillary and ethmoid sinusitis and </a:t>
            </a:r>
            <a:r>
              <a:rPr lang="en-US" sz="3600" dirty="0" err="1" smtClean="0">
                <a:solidFill>
                  <a:srgbClr val="6600CC"/>
                </a:solidFill>
                <a:latin typeface="Times New Roman" pitchFamily="18" charset="0"/>
              </a:rPr>
              <a:t>subperiostal</a:t>
            </a:r>
            <a:r>
              <a:rPr lang="en-US" sz="3600" dirty="0" smtClean="0">
                <a:solidFill>
                  <a:srgbClr val="6600CC"/>
                </a:solidFill>
                <a:latin typeface="Times New Roman" pitchFamily="18" charset="0"/>
              </a:rPr>
              <a:t> abscess</a:t>
            </a:r>
            <a:endParaRPr lang="en-GB" sz="3600" dirty="0" smtClean="0">
              <a:solidFill>
                <a:srgbClr val="6600CC"/>
              </a:solidFill>
              <a:latin typeface="Times New Roman" pitchFamily="18" charset="0"/>
            </a:endParaRPr>
          </a:p>
        </p:txBody>
      </p:sp>
      <p:graphicFrame>
        <p:nvGraphicFramePr>
          <p:cNvPr id="19458" name="Object 3"/>
          <p:cNvGraphicFramePr>
            <a:graphicFrameLocks noGrp="1" noChangeAspect="1"/>
          </p:cNvGraphicFramePr>
          <p:nvPr>
            <p:ph idx="1"/>
          </p:nvPr>
        </p:nvGraphicFramePr>
        <p:xfrm>
          <a:off x="1714480" y="1857364"/>
          <a:ext cx="5368925" cy="4264025"/>
        </p:xfrm>
        <a:graphic>
          <a:graphicData uri="http://schemas.openxmlformats.org/presentationml/2006/ole">
            <mc:AlternateContent xmlns:mc="http://schemas.openxmlformats.org/markup-compatibility/2006">
              <mc:Choice xmlns:v="urn:schemas-microsoft-com:vml" Requires="v">
                <p:oleObj spid="_x0000_s236615" name="Photo Editor Photo" r:id="rId3" imgW="1905266" imgH="1857143" progId="">
                  <p:embed/>
                </p:oleObj>
              </mc:Choice>
              <mc:Fallback>
                <p:oleObj name="Photo Editor Photo" r:id="rId3" imgW="1905266" imgH="1857143"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4480" y="1857364"/>
                        <a:ext cx="5368925" cy="426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609600" y="533400"/>
            <a:ext cx="7772400" cy="838200"/>
          </a:xfrm>
        </p:spPr>
        <p:txBody>
          <a:bodyPr/>
          <a:lstStyle/>
          <a:p>
            <a:pPr eaLnBrk="1" hangingPunct="1">
              <a:defRPr/>
            </a:pPr>
            <a:r>
              <a:rPr lang="en-US" sz="4000" dirty="0" smtClean="0">
                <a:solidFill>
                  <a:srgbClr val="6600CC"/>
                </a:solidFill>
                <a:latin typeface="Times New Roman" pitchFamily="18" charset="0"/>
              </a:rPr>
              <a:t>Orbital cellulitis</a:t>
            </a:r>
            <a:endParaRPr lang="en-GB" sz="4000" dirty="0" smtClean="0">
              <a:solidFill>
                <a:srgbClr val="6600CC"/>
              </a:solidFill>
              <a:latin typeface="Times New Roman" pitchFamily="18" charset="0"/>
            </a:endParaRPr>
          </a:p>
        </p:txBody>
      </p:sp>
      <p:graphicFrame>
        <p:nvGraphicFramePr>
          <p:cNvPr id="20482" name="Object 3"/>
          <p:cNvGraphicFramePr>
            <a:graphicFrameLocks noGrp="1" noChangeAspect="1"/>
          </p:cNvGraphicFramePr>
          <p:nvPr>
            <p:ph idx="1"/>
          </p:nvPr>
        </p:nvGraphicFramePr>
        <p:xfrm>
          <a:off x="2286000" y="1676400"/>
          <a:ext cx="4557713" cy="4267200"/>
        </p:xfrm>
        <a:graphic>
          <a:graphicData uri="http://schemas.openxmlformats.org/presentationml/2006/ole">
            <mc:AlternateContent xmlns:mc="http://schemas.openxmlformats.org/markup-compatibility/2006">
              <mc:Choice xmlns:v="urn:schemas-microsoft-com:vml" Requires="v">
                <p:oleObj spid="_x0000_s237639" name="Photo Editor Photo" r:id="rId3" imgW="3000000" imgH="2809524" progId="">
                  <p:embed/>
                </p:oleObj>
              </mc:Choice>
              <mc:Fallback>
                <p:oleObj name="Photo Editor Photo" r:id="rId3" imgW="3000000" imgH="2809524"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676400"/>
                        <a:ext cx="4557713"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685800" y="609600"/>
            <a:ext cx="7772400" cy="762000"/>
          </a:xfrm>
        </p:spPr>
        <p:txBody>
          <a:bodyPr>
            <a:normAutofit fontScale="90000"/>
          </a:bodyPr>
          <a:lstStyle/>
          <a:p>
            <a:pPr>
              <a:defRPr/>
            </a:pPr>
            <a:r>
              <a:rPr lang="en-US" sz="4000" dirty="0">
                <a:solidFill>
                  <a:srgbClr val="6600CC"/>
                </a:solidFill>
                <a:latin typeface="Times New Roman" pitchFamily="18" charset="0"/>
              </a:rPr>
              <a:t>Orbital </a:t>
            </a:r>
            <a:r>
              <a:rPr lang="en-US" sz="4000" dirty="0" smtClean="0">
                <a:solidFill>
                  <a:srgbClr val="6600CC"/>
                </a:solidFill>
                <a:latin typeface="Times New Roman" pitchFamily="18" charset="0"/>
              </a:rPr>
              <a:t>cellulitis </a:t>
            </a:r>
            <a:r>
              <a:rPr lang="sr-Latn-CS" sz="4000" dirty="0" smtClean="0">
                <a:solidFill>
                  <a:srgbClr val="6600CC"/>
                </a:solidFill>
                <a:latin typeface="Times New Roman" pitchFamily="18" charset="0"/>
              </a:rPr>
              <a:t>(</a:t>
            </a:r>
            <a:r>
              <a:rPr lang="en-US" sz="4000" dirty="0" smtClean="0">
                <a:solidFill>
                  <a:srgbClr val="6600CC"/>
                </a:solidFill>
                <a:latin typeface="Times New Roman" pitchFamily="18" charset="0"/>
              </a:rPr>
              <a:t>patient and CT</a:t>
            </a:r>
            <a:r>
              <a:rPr lang="sr-Latn-CS" sz="4000" dirty="0" smtClean="0">
                <a:solidFill>
                  <a:srgbClr val="6600CC"/>
                </a:solidFill>
                <a:latin typeface="Times New Roman" pitchFamily="18" charset="0"/>
              </a:rPr>
              <a:t>)</a:t>
            </a:r>
            <a:endParaRPr lang="en-GB" sz="4000" dirty="0" smtClean="0">
              <a:solidFill>
                <a:srgbClr val="6600CC"/>
              </a:solidFill>
              <a:latin typeface="Times New Roman" pitchFamily="18" charset="0"/>
            </a:endParaRPr>
          </a:p>
        </p:txBody>
      </p:sp>
      <p:graphicFrame>
        <p:nvGraphicFramePr>
          <p:cNvPr id="22530" name="Object 3"/>
          <p:cNvGraphicFramePr>
            <a:graphicFrameLocks noGrp="1" noChangeAspect="1"/>
          </p:cNvGraphicFramePr>
          <p:nvPr>
            <p:ph sz="quarter" idx="1"/>
          </p:nvPr>
        </p:nvGraphicFramePr>
        <p:xfrm>
          <a:off x="593725" y="1905000"/>
          <a:ext cx="3673475" cy="3657600"/>
        </p:xfrm>
        <a:graphic>
          <a:graphicData uri="http://schemas.openxmlformats.org/presentationml/2006/ole">
            <mc:AlternateContent xmlns:mc="http://schemas.openxmlformats.org/markup-compatibility/2006">
              <mc:Choice xmlns:v="urn:schemas-microsoft-com:vml" Requires="v">
                <p:oleObj spid="_x0000_s239756" name="Photo Editor Photo" r:id="rId3" imgW="1848108" imgH="1905266" progId="">
                  <p:embed/>
                </p:oleObj>
              </mc:Choice>
              <mc:Fallback>
                <p:oleObj name="Photo Editor Photo" r:id="rId3" imgW="1848108" imgH="1905266"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725" y="1905000"/>
                        <a:ext cx="3673475"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31" name="Object 4"/>
          <p:cNvGraphicFramePr>
            <a:graphicFrameLocks noGrp="1" noChangeAspect="1"/>
          </p:cNvGraphicFramePr>
          <p:nvPr>
            <p:ph sz="quarter" idx="2"/>
          </p:nvPr>
        </p:nvGraphicFramePr>
        <p:xfrm>
          <a:off x="4724400" y="1981200"/>
          <a:ext cx="3810000" cy="3579813"/>
        </p:xfrm>
        <a:graphic>
          <a:graphicData uri="http://schemas.openxmlformats.org/presentationml/2006/ole">
            <mc:AlternateContent xmlns:mc="http://schemas.openxmlformats.org/markup-compatibility/2006">
              <mc:Choice xmlns:v="urn:schemas-microsoft-com:vml" Requires="v">
                <p:oleObj spid="_x0000_s239757" name="Photo Editor Photo" r:id="rId5" imgW="1905266" imgH="1790476" progId="">
                  <p:embed/>
                </p:oleObj>
              </mc:Choice>
              <mc:Fallback>
                <p:oleObj name="Photo Editor Photo" r:id="rId5" imgW="1905266" imgH="1790476" progId="">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4400" y="1981200"/>
                        <a:ext cx="3810000" cy="3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683568" y="548680"/>
            <a:ext cx="7772400" cy="1162072"/>
          </a:xfrm>
        </p:spPr>
        <p:txBody>
          <a:bodyPr>
            <a:normAutofit fontScale="90000"/>
          </a:bodyPr>
          <a:lstStyle/>
          <a:p>
            <a:pPr>
              <a:defRPr/>
            </a:pPr>
            <a:r>
              <a:rPr lang="en-US" sz="4000" dirty="0" smtClean="0">
                <a:solidFill>
                  <a:srgbClr val="6600CC"/>
                </a:solidFill>
                <a:latin typeface="Times New Roman" pitchFamily="18" charset="0"/>
              </a:rPr>
              <a:t>Paranasal sinus CT </a:t>
            </a:r>
            <a:r>
              <a:rPr lang="ru-RU" sz="4000" dirty="0" smtClean="0">
                <a:solidFill>
                  <a:srgbClr val="6600CC"/>
                </a:solidFill>
                <a:latin typeface="Times New Roman" pitchFamily="18" charset="0"/>
              </a:rPr>
              <a:t>(</a:t>
            </a:r>
            <a:r>
              <a:rPr lang="en-US" sz="4000" dirty="0" smtClean="0">
                <a:solidFill>
                  <a:srgbClr val="6600CC"/>
                </a:solidFill>
                <a:latin typeface="Times New Roman" pitchFamily="18" charset="0"/>
              </a:rPr>
              <a:t>transverse plane with contrast</a:t>
            </a:r>
            <a:r>
              <a:rPr lang="ru-RU" sz="4000" dirty="0" smtClean="0">
                <a:solidFill>
                  <a:srgbClr val="6600CC"/>
                </a:solidFill>
                <a:latin typeface="Times New Roman" pitchFamily="18" charset="0"/>
              </a:rPr>
              <a:t>) – </a:t>
            </a:r>
            <a:r>
              <a:rPr lang="en-US" sz="4000" dirty="0" smtClean="0">
                <a:solidFill>
                  <a:srgbClr val="6600CC"/>
                </a:solidFill>
                <a:latin typeface="Times New Roman" pitchFamily="18" charset="0"/>
              </a:rPr>
              <a:t>medial abscess of the orbit</a:t>
            </a:r>
            <a:endParaRPr lang="en-GB" sz="4000" dirty="0" smtClean="0">
              <a:solidFill>
                <a:srgbClr val="6600CC"/>
              </a:solidFill>
              <a:latin typeface="Times New Roman" pitchFamily="18" charset="0"/>
            </a:endParaRPr>
          </a:p>
        </p:txBody>
      </p:sp>
      <p:graphicFrame>
        <p:nvGraphicFramePr>
          <p:cNvPr id="24578" name="Object 3"/>
          <p:cNvGraphicFramePr>
            <a:graphicFrameLocks noGrp="1" noChangeAspect="1"/>
          </p:cNvGraphicFramePr>
          <p:nvPr>
            <p:ph idx="1"/>
          </p:nvPr>
        </p:nvGraphicFramePr>
        <p:xfrm>
          <a:off x="2000232" y="1857364"/>
          <a:ext cx="4876800" cy="4095750"/>
        </p:xfrm>
        <a:graphic>
          <a:graphicData uri="http://schemas.openxmlformats.org/presentationml/2006/ole">
            <mc:AlternateContent xmlns:mc="http://schemas.openxmlformats.org/markup-compatibility/2006">
              <mc:Choice xmlns:v="urn:schemas-microsoft-com:vml" Requires="v">
                <p:oleObj spid="_x0000_s241736" name="Photo Editor Photo" r:id="rId3" imgW="1905266" imgH="1800476" progId="">
                  <p:embed/>
                </p:oleObj>
              </mc:Choice>
              <mc:Fallback>
                <p:oleObj name="Photo Editor Photo" r:id="rId3" imgW="1905266" imgH="1800476"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0232" y="1857364"/>
                        <a:ext cx="4876800" cy="409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01080" cy="1143000"/>
          </a:xfrm>
        </p:spPr>
        <p:txBody>
          <a:bodyPr>
            <a:normAutofit/>
          </a:bodyPr>
          <a:lstStyle/>
          <a:p>
            <a:r>
              <a:rPr lang="en-US" sz="3200" b="1" dirty="0" err="1" smtClean="0">
                <a:solidFill>
                  <a:srgbClr val="C00000"/>
                </a:solidFill>
              </a:rPr>
              <a:t>Endocranial</a:t>
            </a:r>
            <a:r>
              <a:rPr lang="en-US" sz="3200" b="1" dirty="0" smtClean="0">
                <a:solidFill>
                  <a:srgbClr val="C00000"/>
                </a:solidFill>
              </a:rPr>
              <a:t> </a:t>
            </a:r>
            <a:r>
              <a:rPr lang="en-US" sz="3200" b="1" dirty="0" err="1" smtClean="0">
                <a:solidFill>
                  <a:srgbClr val="C00000"/>
                </a:solidFill>
              </a:rPr>
              <a:t>sino</a:t>
            </a:r>
            <a:r>
              <a:rPr lang="en-US" sz="3200" b="1" dirty="0" smtClean="0">
                <a:solidFill>
                  <a:srgbClr val="C00000"/>
                </a:solidFill>
              </a:rPr>
              <a:t>-nasal complications</a:t>
            </a:r>
            <a:endParaRPr lang="en-US" sz="3200" b="1" dirty="0">
              <a:solidFill>
                <a:srgbClr val="C00000"/>
              </a:solidFill>
            </a:endParaRPr>
          </a:p>
        </p:txBody>
      </p:sp>
      <p:sp>
        <p:nvSpPr>
          <p:cNvPr id="3" name="Content Placeholder 2"/>
          <p:cNvSpPr>
            <a:spLocks noGrp="1"/>
          </p:cNvSpPr>
          <p:nvPr>
            <p:ph sz="quarter" idx="1"/>
          </p:nvPr>
        </p:nvSpPr>
        <p:spPr>
          <a:xfrm>
            <a:off x="357158" y="1600200"/>
            <a:ext cx="8215370" cy="4873752"/>
          </a:xfrm>
        </p:spPr>
        <p:txBody>
          <a:bodyPr>
            <a:normAutofit/>
          </a:bodyPr>
          <a:lstStyle/>
          <a:p>
            <a:r>
              <a:rPr lang="en-US" dirty="0" smtClean="0"/>
              <a:t>Extremely rare</a:t>
            </a:r>
            <a:r>
              <a:rPr lang="sr-Cyrl-RS" dirty="0" smtClean="0"/>
              <a:t>. </a:t>
            </a:r>
            <a:r>
              <a:rPr lang="en-US" dirty="0" smtClean="0"/>
              <a:t>Infection spreads directly or by venous anastomoses, most frequently from the frontal sinus</a:t>
            </a:r>
            <a:r>
              <a:rPr lang="sr-Cyrl-RS" dirty="0" smtClean="0"/>
              <a:t>.</a:t>
            </a:r>
          </a:p>
          <a:p>
            <a:r>
              <a:rPr lang="en-US" dirty="0" smtClean="0">
                <a:solidFill>
                  <a:srgbClr val="C00000"/>
                </a:solidFill>
              </a:rPr>
              <a:t>Epidural abscess</a:t>
            </a:r>
            <a:r>
              <a:rPr lang="sr-Cyrl-RS" dirty="0" smtClean="0"/>
              <a:t>, </a:t>
            </a:r>
            <a:r>
              <a:rPr lang="en-US" dirty="0" smtClean="0">
                <a:solidFill>
                  <a:srgbClr val="C00000"/>
                </a:solidFill>
              </a:rPr>
              <a:t>subdural abscess</a:t>
            </a:r>
            <a:r>
              <a:rPr lang="sr-Cyrl-RS" dirty="0" smtClean="0"/>
              <a:t>, </a:t>
            </a:r>
            <a:r>
              <a:rPr lang="en-US" dirty="0" smtClean="0">
                <a:solidFill>
                  <a:srgbClr val="C00000"/>
                </a:solidFill>
              </a:rPr>
              <a:t>cerebral abscess</a:t>
            </a:r>
            <a:r>
              <a:rPr lang="sr-Cyrl-RS" dirty="0" smtClean="0">
                <a:solidFill>
                  <a:srgbClr val="C00000"/>
                </a:solidFill>
              </a:rPr>
              <a:t> </a:t>
            </a:r>
            <a:r>
              <a:rPr lang="sr-Cyrl-RS" dirty="0" smtClean="0"/>
              <a:t>(</a:t>
            </a:r>
            <a:r>
              <a:rPr lang="en-US" dirty="0" smtClean="0"/>
              <a:t>frontal lobe</a:t>
            </a:r>
            <a:r>
              <a:rPr lang="sr-Cyrl-RS" dirty="0" smtClean="0"/>
              <a:t>), </a:t>
            </a:r>
            <a:r>
              <a:rPr lang="en-US" dirty="0" smtClean="0">
                <a:solidFill>
                  <a:srgbClr val="C00000"/>
                </a:solidFill>
              </a:rPr>
              <a:t>cavernous sinus thrombosis </a:t>
            </a:r>
            <a:r>
              <a:rPr lang="en-US" dirty="0" smtClean="0"/>
              <a:t>and</a:t>
            </a:r>
            <a:r>
              <a:rPr lang="sr-Cyrl-RS" dirty="0" smtClean="0"/>
              <a:t> </a:t>
            </a:r>
            <a:r>
              <a:rPr lang="en-US" dirty="0" smtClean="0">
                <a:solidFill>
                  <a:srgbClr val="C00000"/>
                </a:solidFill>
              </a:rPr>
              <a:t>purulent </a:t>
            </a:r>
            <a:r>
              <a:rPr lang="en-US" dirty="0" err="1" smtClean="0">
                <a:solidFill>
                  <a:srgbClr val="C00000"/>
                </a:solidFill>
              </a:rPr>
              <a:t>leptomeningitis</a:t>
            </a:r>
            <a:r>
              <a:rPr lang="sr-Cyrl-RS" dirty="0" smtClean="0"/>
              <a:t>.</a:t>
            </a:r>
          </a:p>
          <a:p>
            <a:r>
              <a:rPr lang="en-US" b="1" dirty="0" smtClean="0">
                <a:solidFill>
                  <a:srgbClr val="6600CC"/>
                </a:solidFill>
              </a:rPr>
              <a:t>Clinical presentation</a:t>
            </a:r>
            <a:r>
              <a:rPr lang="sr-Cyrl-RS" b="1" dirty="0" smtClean="0">
                <a:solidFill>
                  <a:srgbClr val="6600CC"/>
                </a:solidFill>
              </a:rPr>
              <a:t> </a:t>
            </a:r>
            <a:r>
              <a:rPr lang="sr-Cyrl-RS" dirty="0" smtClean="0"/>
              <a:t>– </a:t>
            </a:r>
            <a:r>
              <a:rPr lang="en-US" dirty="0" smtClean="0"/>
              <a:t>similar to </a:t>
            </a:r>
            <a:r>
              <a:rPr lang="en-US" dirty="0" err="1" smtClean="0"/>
              <a:t>otogenic</a:t>
            </a:r>
            <a:endParaRPr lang="sr-Cyrl-RS" dirty="0" smtClean="0"/>
          </a:p>
          <a:p>
            <a:r>
              <a:rPr lang="en-US" b="1" dirty="0" smtClean="0">
                <a:solidFill>
                  <a:srgbClr val="6600CC"/>
                </a:solidFill>
              </a:rPr>
              <a:t>Diagnosis</a:t>
            </a:r>
            <a:r>
              <a:rPr lang="sr-Cyrl-RS" dirty="0" smtClean="0"/>
              <a:t> – </a:t>
            </a:r>
            <a:r>
              <a:rPr lang="en-US" dirty="0" smtClean="0"/>
              <a:t>anamnesis</a:t>
            </a:r>
            <a:r>
              <a:rPr lang="sr-Cyrl-RS" dirty="0" smtClean="0"/>
              <a:t>, </a:t>
            </a:r>
            <a:r>
              <a:rPr lang="en-US" dirty="0" smtClean="0"/>
              <a:t>ENT examination</a:t>
            </a:r>
            <a:r>
              <a:rPr lang="sr-Cyrl-RS" dirty="0" smtClean="0"/>
              <a:t>, </a:t>
            </a:r>
            <a:r>
              <a:rPr lang="en-US" dirty="0" smtClean="0"/>
              <a:t>radiology </a:t>
            </a:r>
            <a:r>
              <a:rPr lang="sr-Cyrl-RS" dirty="0" smtClean="0"/>
              <a:t>(</a:t>
            </a:r>
            <a:r>
              <a:rPr lang="en-US" dirty="0" smtClean="0"/>
              <a:t>X ray and</a:t>
            </a:r>
            <a:r>
              <a:rPr lang="sr-Cyrl-RS" dirty="0" smtClean="0"/>
              <a:t> </a:t>
            </a:r>
            <a:r>
              <a:rPr lang="en-US" b="1" dirty="0" smtClean="0">
                <a:solidFill>
                  <a:srgbClr val="C00000"/>
                </a:solidFill>
              </a:rPr>
              <a:t>CT</a:t>
            </a:r>
            <a:r>
              <a:rPr lang="sr-Cyrl-RS" dirty="0" smtClean="0"/>
              <a:t>), </a:t>
            </a:r>
            <a:r>
              <a:rPr lang="en-US" dirty="0" smtClean="0"/>
              <a:t>lumbar puncture</a:t>
            </a:r>
            <a:r>
              <a:rPr lang="sr-Cyrl-RS" dirty="0" smtClean="0"/>
              <a:t>.</a:t>
            </a:r>
          </a:p>
          <a:p>
            <a:r>
              <a:rPr lang="en-US" b="1" dirty="0" smtClean="0">
                <a:solidFill>
                  <a:srgbClr val="6600CC"/>
                </a:solidFill>
              </a:rPr>
              <a:t>Treatment</a:t>
            </a:r>
            <a:r>
              <a:rPr lang="sr-Cyrl-RS" dirty="0" smtClean="0"/>
              <a:t> – </a:t>
            </a:r>
            <a:r>
              <a:rPr lang="en-US" b="1" dirty="0" smtClean="0">
                <a:solidFill>
                  <a:srgbClr val="C00000"/>
                </a:solidFill>
              </a:rPr>
              <a:t>surgical</a:t>
            </a:r>
            <a:r>
              <a:rPr lang="sr-Cyrl-RS" dirty="0" smtClean="0"/>
              <a:t>: </a:t>
            </a:r>
            <a:r>
              <a:rPr lang="en-US" dirty="0" smtClean="0"/>
              <a:t>surgery with high doses of antibiotics and symptomatic therapy</a:t>
            </a:r>
            <a:r>
              <a:rPr lang="sr-Cyrl-RS" dirty="0" smtClean="0"/>
              <a:t>.</a:t>
            </a: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00232" y="642918"/>
            <a:ext cx="6172200" cy="3037370"/>
          </a:xfrm>
        </p:spPr>
        <p:txBody>
          <a:bodyPr>
            <a:noAutofit/>
          </a:bodyPr>
          <a:lstStyle/>
          <a:p>
            <a:r>
              <a:rPr lang="en-US" sz="5400" dirty="0">
                <a:solidFill>
                  <a:schemeClr val="accent1">
                    <a:lumMod val="75000"/>
                  </a:schemeClr>
                </a:solidFill>
              </a:rPr>
              <a:t>Acquired deformities of the nasal pyramid</a:t>
            </a:r>
          </a:p>
        </p:txBody>
      </p:sp>
    </p:spTree>
    <p:extLst>
      <p:ext uri="{BB962C8B-B14F-4D97-AF65-F5344CB8AC3E}">
        <p14:creationId xmlns:p14="http://schemas.microsoft.com/office/powerpoint/2010/main" val="26605653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6" name="Object 2"/>
          <p:cNvGraphicFramePr>
            <a:graphicFrameLocks noGrp="1" noChangeAspect="1"/>
          </p:cNvGraphicFramePr>
          <p:nvPr>
            <p:ph sz="quarter" idx="1"/>
          </p:nvPr>
        </p:nvGraphicFramePr>
        <p:xfrm>
          <a:off x="428596" y="428604"/>
          <a:ext cx="3857652" cy="2893239"/>
        </p:xfrm>
        <a:graphic>
          <a:graphicData uri="http://schemas.openxmlformats.org/presentationml/2006/ole">
            <mc:AlternateContent xmlns:mc="http://schemas.openxmlformats.org/markup-compatibility/2006">
              <mc:Choice xmlns:v="urn:schemas-microsoft-com:vml" Requires="v">
                <p:oleObj spid="_x0000_s11470" name="Photo Editor Photo" r:id="rId3" imgW="6095238" imgH="4571429" progId="">
                  <p:embed/>
                </p:oleObj>
              </mc:Choice>
              <mc:Fallback>
                <p:oleObj name="Photo Editor Photo" r:id="rId3" imgW="6095238" imgH="4571429" progId="">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596" y="428604"/>
                        <a:ext cx="3857652" cy="28932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267" name="Object 3"/>
          <p:cNvGraphicFramePr>
            <a:graphicFrameLocks noChangeAspect="1"/>
          </p:cNvGraphicFramePr>
          <p:nvPr/>
        </p:nvGraphicFramePr>
        <p:xfrm>
          <a:off x="4572000" y="428604"/>
          <a:ext cx="3810000" cy="2857500"/>
        </p:xfrm>
        <a:graphic>
          <a:graphicData uri="http://schemas.openxmlformats.org/presentationml/2006/ole">
            <mc:AlternateContent xmlns:mc="http://schemas.openxmlformats.org/markup-compatibility/2006">
              <mc:Choice xmlns:v="urn:schemas-microsoft-com:vml" Requires="v">
                <p:oleObj spid="_x0000_s11471" name="Photo Editor Photo" r:id="rId5" imgW="6095238" imgH="4571429" progId="">
                  <p:embed/>
                </p:oleObj>
              </mc:Choice>
              <mc:Fallback>
                <p:oleObj name="Photo Editor Photo" r:id="rId5" imgW="6095238" imgH="4571429" progId="">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428604"/>
                        <a:ext cx="3810000" cy="285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268" name="Object 4"/>
          <p:cNvGraphicFramePr>
            <a:graphicFrameLocks noChangeAspect="1"/>
          </p:cNvGraphicFramePr>
          <p:nvPr/>
        </p:nvGraphicFramePr>
        <p:xfrm>
          <a:off x="2714612" y="3500438"/>
          <a:ext cx="3693705" cy="2760660"/>
        </p:xfrm>
        <a:graphic>
          <a:graphicData uri="http://schemas.openxmlformats.org/presentationml/2006/ole">
            <mc:AlternateContent xmlns:mc="http://schemas.openxmlformats.org/markup-compatibility/2006">
              <mc:Choice xmlns:v="urn:schemas-microsoft-com:vml" Requires="v">
                <p:oleObj spid="_x0000_s11472" name="Photo Editor Photo" r:id="rId7" imgW="2866667" imgH="2142857" progId="">
                  <p:embed/>
                </p:oleObj>
              </mc:Choice>
              <mc:Fallback>
                <p:oleObj name="Photo Editor Photo" r:id="rId7" imgW="2866667" imgH="2142857" progId="">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4612" y="3500438"/>
                        <a:ext cx="3693705" cy="27606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785794"/>
            <a:ext cx="7858180" cy="5072098"/>
          </a:xfrm>
        </p:spPr>
        <p:txBody>
          <a:bodyPr>
            <a:normAutofit/>
          </a:bodyPr>
          <a:lstStyle/>
          <a:p>
            <a:r>
              <a:rPr lang="en-US" b="1" dirty="0">
                <a:solidFill>
                  <a:srgbClr val="FF33CC"/>
                </a:solidFill>
              </a:rPr>
              <a:t>Etiology – </a:t>
            </a:r>
            <a:r>
              <a:rPr lang="en-US" sz="2000" dirty="0"/>
              <a:t>trauma (traffic accidents, fights, sports and industry) and diseases (inflammations and tumors).</a:t>
            </a:r>
            <a:endParaRPr lang="sr-Cyrl-RS" sz="2000" dirty="0"/>
          </a:p>
          <a:p>
            <a:r>
              <a:rPr lang="en-US" dirty="0"/>
              <a:t>The most common deformities caused by trauma:</a:t>
            </a:r>
          </a:p>
          <a:p>
            <a:pPr lvl="1"/>
            <a:r>
              <a:rPr lang="en-US" dirty="0"/>
              <a:t>hump nose (</a:t>
            </a:r>
            <a:r>
              <a:rPr lang="en-US" dirty="0" err="1"/>
              <a:t>rhinokyphosis</a:t>
            </a:r>
            <a:r>
              <a:rPr lang="en-US" dirty="0"/>
              <a:t>)</a:t>
            </a:r>
          </a:p>
          <a:p>
            <a:pPr lvl="1"/>
            <a:r>
              <a:rPr lang="en-US" dirty="0"/>
              <a:t>lateral curvature of the pyramid (</a:t>
            </a:r>
            <a:r>
              <a:rPr lang="en-US" dirty="0" err="1"/>
              <a:t>rhinoscoliosis</a:t>
            </a:r>
            <a:r>
              <a:rPr lang="en-US" dirty="0"/>
              <a:t>)</a:t>
            </a:r>
          </a:p>
          <a:p>
            <a:pPr lvl="1"/>
            <a:r>
              <a:rPr lang="en-US" dirty="0"/>
              <a:t>saddle nose (</a:t>
            </a:r>
            <a:r>
              <a:rPr lang="en-US" dirty="0" err="1"/>
              <a:t>rhinolordosis</a:t>
            </a:r>
            <a:r>
              <a:rPr lang="en-US" dirty="0"/>
              <a:t>)</a:t>
            </a:r>
          </a:p>
          <a:p>
            <a:pPr lvl="1"/>
            <a:r>
              <a:rPr lang="en-US" dirty="0"/>
              <a:t>a combination of these three deformities</a:t>
            </a:r>
          </a:p>
          <a:p>
            <a:endParaRPr lang="en-US" dirty="0"/>
          </a:p>
          <a:p>
            <a:r>
              <a:rPr lang="en-US" dirty="0"/>
              <a:t>Diseases that cause deformities: neglected nasal polyposis, TB, </a:t>
            </a:r>
            <a:r>
              <a:rPr lang="en-US" dirty="0" err="1"/>
              <a:t>lues</a:t>
            </a:r>
            <a:r>
              <a:rPr lang="en-US" dirty="0"/>
              <a:t>, </a:t>
            </a:r>
            <a:r>
              <a:rPr lang="en-US" dirty="0" err="1"/>
              <a:t>scleroma</a:t>
            </a:r>
            <a:r>
              <a:rPr lang="en-US" dirty="0"/>
              <a:t>, leprosy, </a:t>
            </a:r>
            <a:r>
              <a:rPr lang="en-US" dirty="0" err="1"/>
              <a:t>ozena</a:t>
            </a:r>
            <a:r>
              <a:rPr lang="en-US" dirty="0"/>
              <a:t>.</a:t>
            </a:r>
          </a:p>
        </p:txBody>
      </p:sp>
    </p:spTree>
    <p:extLst>
      <p:ext uri="{BB962C8B-B14F-4D97-AF65-F5344CB8AC3E}">
        <p14:creationId xmlns:p14="http://schemas.microsoft.com/office/powerpoint/2010/main" val="8461445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71472" y="857232"/>
            <a:ext cx="7467600" cy="4873752"/>
          </a:xfrm>
        </p:spPr>
        <p:txBody>
          <a:bodyPr>
            <a:normAutofit/>
          </a:bodyPr>
          <a:lstStyle/>
          <a:p>
            <a:r>
              <a:rPr lang="en-US" sz="2800" b="1" dirty="0">
                <a:solidFill>
                  <a:srgbClr val="FF33CC"/>
                </a:solidFill>
              </a:rPr>
              <a:t>Diagnosis - </a:t>
            </a:r>
            <a:r>
              <a:rPr lang="en-US" sz="2800" dirty="0"/>
              <a:t>medical history, clinical examination (inspection, palpation, anterior </a:t>
            </a:r>
            <a:r>
              <a:rPr lang="en-US" sz="2800" dirty="0" err="1"/>
              <a:t>rhinoscopy</a:t>
            </a:r>
            <a:r>
              <a:rPr lang="en-US" sz="2800" dirty="0"/>
              <a:t>), X-ray of the nose (AP and profile), possibly X-ray of the PNS.</a:t>
            </a:r>
            <a:endParaRPr lang="sr-Cyrl-RS" sz="2800" dirty="0"/>
          </a:p>
          <a:p>
            <a:r>
              <a:rPr lang="en-US" sz="2800" b="1" dirty="0">
                <a:solidFill>
                  <a:srgbClr val="FF33CC"/>
                </a:solidFill>
              </a:rPr>
              <a:t>Therapy - </a:t>
            </a:r>
            <a:r>
              <a:rPr lang="en-US" sz="2800" dirty="0"/>
              <a:t>surgical</a:t>
            </a:r>
            <a:r>
              <a:rPr lang="en-US" sz="2800" b="1" dirty="0">
                <a:solidFill>
                  <a:srgbClr val="FF33CC"/>
                </a:solidFill>
              </a:rPr>
              <a:t>:</a:t>
            </a:r>
          </a:p>
          <a:p>
            <a:pPr lvl="1"/>
            <a:r>
              <a:rPr lang="en-US" sz="2500" dirty="0"/>
              <a:t>in the case of fresh trauma, manual or instrumental reposition,</a:t>
            </a:r>
          </a:p>
          <a:p>
            <a:pPr lvl="1"/>
            <a:r>
              <a:rPr lang="en-US" sz="2500" dirty="0"/>
              <a:t>while in case of old trauma, </a:t>
            </a:r>
            <a:r>
              <a:rPr lang="en-US" sz="2500" dirty="0" err="1"/>
              <a:t>septorhinoplasty</a:t>
            </a:r>
            <a:r>
              <a:rPr lang="en-US" sz="2500" dirty="0"/>
              <a:t> is performed.</a:t>
            </a:r>
            <a:endParaRPr lang="en-US" sz="2300" dirty="0"/>
          </a:p>
        </p:txBody>
      </p:sp>
    </p:spTree>
    <p:extLst>
      <p:ext uri="{BB962C8B-B14F-4D97-AF65-F5344CB8AC3E}">
        <p14:creationId xmlns:p14="http://schemas.microsoft.com/office/powerpoint/2010/main" val="393958377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39784"/>
          </a:xfrm>
        </p:spPr>
        <p:txBody>
          <a:bodyPr>
            <a:normAutofit fontScale="90000"/>
          </a:bodyPr>
          <a:lstStyle/>
          <a:p>
            <a:pPr algn="ctr"/>
            <a:r>
              <a:rPr lang="en-US" b="1" dirty="0" smtClean="0">
                <a:solidFill>
                  <a:srgbClr val="FF33CC"/>
                </a:solidFill>
              </a:rPr>
              <a:t>Rhino lordosis</a:t>
            </a:r>
            <a:r>
              <a:rPr lang="sr-Latn-RS" b="1" dirty="0" smtClean="0">
                <a:solidFill>
                  <a:srgbClr val="FF33CC"/>
                </a:solidFill>
              </a:rPr>
              <a:t/>
            </a:r>
            <a:br>
              <a:rPr lang="sr-Latn-RS" b="1" dirty="0" smtClean="0">
                <a:solidFill>
                  <a:srgbClr val="FF33CC"/>
                </a:solidFill>
              </a:rPr>
            </a:br>
            <a:endParaRPr lang="en-US" b="1" dirty="0">
              <a:solidFill>
                <a:srgbClr val="FF33CC"/>
              </a:solidFill>
            </a:endParaRPr>
          </a:p>
        </p:txBody>
      </p:sp>
      <p:graphicFrame>
        <p:nvGraphicFramePr>
          <p:cNvPr id="3074" name="Object 3"/>
          <p:cNvGraphicFramePr>
            <a:graphicFrameLocks noGrp="1" noChangeAspect="1"/>
          </p:cNvGraphicFramePr>
          <p:nvPr>
            <p:ph sz="quarter" idx="1"/>
          </p:nvPr>
        </p:nvGraphicFramePr>
        <p:xfrm>
          <a:off x="642910" y="1714488"/>
          <a:ext cx="4029104" cy="4286280"/>
        </p:xfrm>
        <a:graphic>
          <a:graphicData uri="http://schemas.openxmlformats.org/presentationml/2006/ole">
            <mc:AlternateContent xmlns:mc="http://schemas.openxmlformats.org/markup-compatibility/2006">
              <mc:Choice xmlns:v="urn:schemas-microsoft-com:vml" Requires="v">
                <p:oleObj spid="_x0000_s242700" name="Photo Editor Photo" r:id="rId3" imgW="1790476" imgH="1905266" progId="">
                  <p:embed/>
                </p:oleObj>
              </mc:Choice>
              <mc:Fallback>
                <p:oleObj name="Photo Editor Photo" r:id="rId3" imgW="1790476" imgH="1905266"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910" y="1714488"/>
                        <a:ext cx="4029104" cy="42862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5" name="Object 4"/>
          <p:cNvGraphicFramePr>
            <a:graphicFrameLocks noChangeAspect="1"/>
          </p:cNvGraphicFramePr>
          <p:nvPr/>
        </p:nvGraphicFramePr>
        <p:xfrm>
          <a:off x="4929190" y="1687397"/>
          <a:ext cx="3143272" cy="4335219"/>
        </p:xfrm>
        <a:graphic>
          <a:graphicData uri="http://schemas.openxmlformats.org/presentationml/2006/ole">
            <mc:AlternateContent xmlns:mc="http://schemas.openxmlformats.org/markup-compatibility/2006">
              <mc:Choice xmlns:v="urn:schemas-microsoft-com:vml" Requires="v">
                <p:oleObj spid="_x0000_s242701" name="Photo Editor Photo" r:id="rId5" imgW="1095528" imgH="1905266" progId="">
                  <p:embed/>
                </p:oleObj>
              </mc:Choice>
              <mc:Fallback>
                <p:oleObj name="Photo Editor Photo" r:id="rId5" imgW="1095528" imgH="1905266"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9190" y="1687397"/>
                        <a:ext cx="3143272" cy="433521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0283416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25470"/>
          </a:xfrm>
        </p:spPr>
        <p:txBody>
          <a:bodyPr>
            <a:normAutofit fontScale="90000"/>
          </a:bodyPr>
          <a:lstStyle/>
          <a:p>
            <a:pPr algn="ctr"/>
            <a:r>
              <a:rPr lang="en-US" b="1" dirty="0" smtClean="0">
                <a:solidFill>
                  <a:srgbClr val="FF33CC"/>
                </a:solidFill>
              </a:rPr>
              <a:t>Rhino lordosis</a:t>
            </a:r>
            <a:r>
              <a:rPr lang="sr-Latn-RS" b="1" dirty="0" smtClean="0">
                <a:solidFill>
                  <a:srgbClr val="FF33CC"/>
                </a:solidFill>
              </a:rPr>
              <a:t/>
            </a:r>
            <a:br>
              <a:rPr lang="sr-Latn-RS" b="1" dirty="0" smtClean="0">
                <a:solidFill>
                  <a:srgbClr val="FF33CC"/>
                </a:solidFill>
              </a:rPr>
            </a:br>
            <a:endParaRPr lang="en-US" b="1" dirty="0">
              <a:solidFill>
                <a:srgbClr val="FF33CC"/>
              </a:solidFill>
            </a:endParaRPr>
          </a:p>
        </p:txBody>
      </p:sp>
      <p:pic>
        <p:nvPicPr>
          <p:cNvPr id="4" name="Content Placeholder 3" descr="Rinolordoza - Copy.jpg"/>
          <p:cNvPicPr>
            <a:picLocks noGrp="1" noChangeAspect="1"/>
          </p:cNvPicPr>
          <p:nvPr>
            <p:ph sz="quarter" idx="1"/>
          </p:nvPr>
        </p:nvPicPr>
        <p:blipFill>
          <a:blip r:embed="rId2"/>
          <a:stretch>
            <a:fillRect/>
          </a:stretch>
        </p:blipFill>
        <p:spPr>
          <a:xfrm flipH="1">
            <a:off x="2143108" y="1285860"/>
            <a:ext cx="4286280" cy="4809444"/>
          </a:xfrm>
        </p:spPr>
      </p:pic>
    </p:spTree>
    <p:extLst>
      <p:ext uri="{BB962C8B-B14F-4D97-AF65-F5344CB8AC3E}">
        <p14:creationId xmlns:p14="http://schemas.microsoft.com/office/powerpoint/2010/main" val="29340226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39784"/>
          </a:xfrm>
        </p:spPr>
        <p:txBody>
          <a:bodyPr>
            <a:normAutofit fontScale="90000"/>
          </a:bodyPr>
          <a:lstStyle/>
          <a:p>
            <a:pPr algn="ctr"/>
            <a:r>
              <a:rPr lang="en-US" b="1" dirty="0" smtClean="0">
                <a:solidFill>
                  <a:srgbClr val="FF33CC"/>
                </a:solidFill>
              </a:rPr>
              <a:t>Rhino scoliosis</a:t>
            </a:r>
            <a:r>
              <a:rPr lang="sr-Latn-RS" b="1" dirty="0" smtClean="0">
                <a:solidFill>
                  <a:srgbClr val="FF33CC"/>
                </a:solidFill>
              </a:rPr>
              <a:t/>
            </a:r>
            <a:br>
              <a:rPr lang="sr-Latn-RS" b="1" dirty="0" smtClean="0">
                <a:solidFill>
                  <a:srgbClr val="FF33CC"/>
                </a:solidFill>
              </a:rPr>
            </a:br>
            <a:endParaRPr lang="en-US" b="1" dirty="0">
              <a:solidFill>
                <a:srgbClr val="FF33CC"/>
              </a:solidFill>
            </a:endParaRPr>
          </a:p>
        </p:txBody>
      </p:sp>
      <p:graphicFrame>
        <p:nvGraphicFramePr>
          <p:cNvPr id="37890" name="Object 3"/>
          <p:cNvGraphicFramePr>
            <a:graphicFrameLocks noGrp="1" noChangeAspect="1"/>
          </p:cNvGraphicFramePr>
          <p:nvPr>
            <p:ph sz="quarter" idx="1"/>
          </p:nvPr>
        </p:nvGraphicFramePr>
        <p:xfrm>
          <a:off x="1000100" y="1611147"/>
          <a:ext cx="2571768" cy="4550050"/>
        </p:xfrm>
        <a:graphic>
          <a:graphicData uri="http://schemas.openxmlformats.org/presentationml/2006/ole">
            <mc:AlternateContent xmlns:mc="http://schemas.openxmlformats.org/markup-compatibility/2006">
              <mc:Choice xmlns:v="urn:schemas-microsoft-com:vml" Requires="v">
                <p:oleObj spid="_x0000_s243724" name="Photo Editor Photo" r:id="rId3" imgW="1362265" imgH="2409524" progId="">
                  <p:embed/>
                </p:oleObj>
              </mc:Choice>
              <mc:Fallback>
                <p:oleObj name="Photo Editor Photo" r:id="rId3" imgW="1362265" imgH="2409524"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0100" y="1611147"/>
                        <a:ext cx="2571768" cy="4550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891" name="Object 4"/>
          <p:cNvGraphicFramePr>
            <a:graphicFrameLocks noGrp="1" noChangeAspect="1"/>
          </p:cNvGraphicFramePr>
          <p:nvPr>
            <p:ph sz="quarter" idx="2"/>
          </p:nvPr>
        </p:nvGraphicFramePr>
        <p:xfrm>
          <a:off x="4572001" y="1616359"/>
          <a:ext cx="3094072" cy="4598723"/>
        </p:xfrm>
        <a:graphic>
          <a:graphicData uri="http://schemas.openxmlformats.org/presentationml/2006/ole">
            <mc:AlternateContent xmlns:mc="http://schemas.openxmlformats.org/markup-compatibility/2006">
              <mc:Choice xmlns:v="urn:schemas-microsoft-com:vml" Requires="v">
                <p:oleObj spid="_x0000_s243725" name="Photo Editor Photo" r:id="rId5" imgW="1390844" imgH="2066667" progId="">
                  <p:embed/>
                </p:oleObj>
              </mc:Choice>
              <mc:Fallback>
                <p:oleObj name="Photo Editor Photo" r:id="rId5" imgW="1390844" imgH="2066667"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1" y="1616359"/>
                        <a:ext cx="3094072" cy="45987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6150339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500042"/>
            <a:ext cx="7467600" cy="1143000"/>
          </a:xfrm>
        </p:spPr>
        <p:txBody>
          <a:bodyPr/>
          <a:lstStyle/>
          <a:p>
            <a:pPr algn="ctr"/>
            <a:r>
              <a:rPr lang="en-US" b="1" dirty="0" smtClean="0">
                <a:solidFill>
                  <a:srgbClr val="FF33CC"/>
                </a:solidFill>
              </a:rPr>
              <a:t>Rhino scoliosis </a:t>
            </a:r>
            <a:r>
              <a:rPr lang="en-US" b="1" dirty="0">
                <a:solidFill>
                  <a:srgbClr val="FF33CC"/>
                </a:solidFill>
              </a:rPr>
              <a:t>with deviation of the nasal septum</a:t>
            </a:r>
          </a:p>
        </p:txBody>
      </p:sp>
      <p:pic>
        <p:nvPicPr>
          <p:cNvPr id="5" name="Content Placeholder 4" descr="P3220068 - Copy.JPG"/>
          <p:cNvPicPr>
            <a:picLocks noGrp="1" noChangeAspect="1"/>
          </p:cNvPicPr>
          <p:nvPr>
            <p:ph sz="quarter" idx="1"/>
          </p:nvPr>
        </p:nvPicPr>
        <p:blipFill>
          <a:blip r:embed="rId2" cstate="print"/>
          <a:stretch>
            <a:fillRect/>
          </a:stretch>
        </p:blipFill>
        <p:spPr>
          <a:xfrm>
            <a:off x="285720" y="2071678"/>
            <a:ext cx="4191029" cy="3143272"/>
          </a:xfrm>
        </p:spPr>
      </p:pic>
      <p:pic>
        <p:nvPicPr>
          <p:cNvPr id="6" name="Content Placeholder 5" descr="P3220069 - Copy.JPG"/>
          <p:cNvPicPr>
            <a:picLocks noGrp="1" noChangeAspect="1"/>
          </p:cNvPicPr>
          <p:nvPr>
            <p:ph sz="quarter" idx="2"/>
          </p:nvPr>
        </p:nvPicPr>
        <p:blipFill>
          <a:blip r:embed="rId3" cstate="print"/>
          <a:stretch>
            <a:fillRect/>
          </a:stretch>
        </p:blipFill>
        <p:spPr>
          <a:xfrm>
            <a:off x="4500562" y="2071678"/>
            <a:ext cx="4191029" cy="3143272"/>
          </a:xfrm>
        </p:spPr>
      </p:pic>
    </p:spTree>
    <p:extLst>
      <p:ext uri="{BB962C8B-B14F-4D97-AF65-F5344CB8AC3E}">
        <p14:creationId xmlns:p14="http://schemas.microsoft.com/office/powerpoint/2010/main" val="40413198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46"/>
          </a:xfrm>
        </p:spPr>
        <p:txBody>
          <a:bodyPr>
            <a:normAutofit fontScale="90000"/>
          </a:bodyPr>
          <a:lstStyle/>
          <a:p>
            <a:pPr algn="ctr"/>
            <a:r>
              <a:rPr lang="en-US" b="1" dirty="0" smtClean="0">
                <a:solidFill>
                  <a:srgbClr val="FF33CC"/>
                </a:solidFill>
              </a:rPr>
              <a:t>Rhino scoliosis</a:t>
            </a:r>
            <a:r>
              <a:rPr lang="sr-Latn-RS" b="1" dirty="0" smtClean="0">
                <a:solidFill>
                  <a:srgbClr val="FF33CC"/>
                </a:solidFill>
              </a:rPr>
              <a:t/>
            </a:r>
            <a:br>
              <a:rPr lang="sr-Latn-RS" b="1" dirty="0" smtClean="0">
                <a:solidFill>
                  <a:srgbClr val="FF33CC"/>
                </a:solidFill>
              </a:rPr>
            </a:br>
            <a:endParaRPr lang="en-US" b="1" dirty="0">
              <a:solidFill>
                <a:srgbClr val="FF33CC"/>
              </a:solidFill>
            </a:endParaRPr>
          </a:p>
        </p:txBody>
      </p:sp>
      <p:pic>
        <p:nvPicPr>
          <p:cNvPr id="4" name="Content Placeholder 3" descr="PA030022 - Copy.JPG"/>
          <p:cNvPicPr>
            <a:picLocks noGrp="1" noChangeAspect="1"/>
          </p:cNvPicPr>
          <p:nvPr>
            <p:ph sz="quarter" idx="1"/>
          </p:nvPr>
        </p:nvPicPr>
        <p:blipFill>
          <a:blip r:embed="rId2" cstate="print"/>
          <a:stretch>
            <a:fillRect/>
          </a:stretch>
        </p:blipFill>
        <p:spPr>
          <a:xfrm>
            <a:off x="1785918" y="1357298"/>
            <a:ext cx="4863048" cy="4873625"/>
          </a:xfrm>
        </p:spPr>
      </p:pic>
    </p:spTree>
    <p:extLst>
      <p:ext uri="{BB962C8B-B14F-4D97-AF65-F5344CB8AC3E}">
        <p14:creationId xmlns:p14="http://schemas.microsoft.com/office/powerpoint/2010/main" val="187653455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25470"/>
          </a:xfrm>
        </p:spPr>
        <p:txBody>
          <a:bodyPr>
            <a:normAutofit fontScale="90000"/>
          </a:bodyPr>
          <a:lstStyle/>
          <a:p>
            <a:pPr algn="ctr"/>
            <a:r>
              <a:rPr lang="en-US" b="1" dirty="0" smtClean="0">
                <a:solidFill>
                  <a:srgbClr val="FF33CC"/>
                </a:solidFill>
              </a:rPr>
              <a:t>Rhino scoliosis</a:t>
            </a:r>
            <a:r>
              <a:rPr lang="sr-Latn-RS" b="1" dirty="0" smtClean="0">
                <a:solidFill>
                  <a:srgbClr val="FF33CC"/>
                </a:solidFill>
              </a:rPr>
              <a:t/>
            </a:r>
            <a:br>
              <a:rPr lang="sr-Latn-RS" b="1" dirty="0" smtClean="0">
                <a:solidFill>
                  <a:srgbClr val="FF33CC"/>
                </a:solidFill>
              </a:rPr>
            </a:br>
            <a:endParaRPr lang="en-US" b="1" dirty="0">
              <a:solidFill>
                <a:srgbClr val="FF33CC"/>
              </a:solidFill>
            </a:endParaRPr>
          </a:p>
        </p:txBody>
      </p:sp>
      <p:pic>
        <p:nvPicPr>
          <p:cNvPr id="4" name="Content Placeholder 3" descr="RINOPLASTIKA 13 (pre - AF) - Copy.JPG"/>
          <p:cNvPicPr>
            <a:picLocks noGrp="1" noChangeAspect="1"/>
          </p:cNvPicPr>
          <p:nvPr>
            <p:ph sz="quarter" idx="1"/>
          </p:nvPr>
        </p:nvPicPr>
        <p:blipFill rotWithShape="1">
          <a:blip r:embed="rId2"/>
          <a:srcRect t="10026"/>
          <a:stretch/>
        </p:blipFill>
        <p:spPr>
          <a:xfrm>
            <a:off x="899592" y="1484784"/>
            <a:ext cx="3249596" cy="3511292"/>
          </a:xfrm>
        </p:spPr>
      </p:pic>
      <p:pic>
        <p:nvPicPr>
          <p:cNvPr id="5" name="Content Placeholder 3" descr="RINOPLASTIKA 13 (posle - AF) - Copy.JPG"/>
          <p:cNvPicPr>
            <a:picLocks noChangeAspect="1"/>
          </p:cNvPicPr>
          <p:nvPr/>
        </p:nvPicPr>
        <p:blipFill rotWithShape="1">
          <a:blip r:embed="rId3"/>
          <a:srcRect l="1209" t="5795" r="2554" b="3405"/>
          <a:stretch/>
        </p:blipFill>
        <p:spPr>
          <a:xfrm>
            <a:off x="4427984" y="1484784"/>
            <a:ext cx="3249597" cy="3511292"/>
          </a:xfrm>
          <a:prstGeom prst="rect">
            <a:avLst/>
          </a:prstGeom>
        </p:spPr>
      </p:pic>
      <p:sp>
        <p:nvSpPr>
          <p:cNvPr id="7" name="Rectangle 6"/>
          <p:cNvSpPr/>
          <p:nvPr/>
        </p:nvSpPr>
        <p:spPr>
          <a:xfrm>
            <a:off x="1085271" y="5272378"/>
            <a:ext cx="21602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dirty="0" err="1" smtClean="0"/>
              <a:t>Before</a:t>
            </a:r>
            <a:r>
              <a:rPr lang="sr-Latn-RS" dirty="0" smtClean="0"/>
              <a:t> </a:t>
            </a:r>
            <a:r>
              <a:rPr lang="sr-Latn-RS" dirty="0" err="1" smtClean="0"/>
              <a:t>surgery</a:t>
            </a:r>
            <a:r>
              <a:rPr lang="sr-Latn-RS" dirty="0" smtClean="0"/>
              <a:t> </a:t>
            </a:r>
            <a:endParaRPr lang="en-US" dirty="0"/>
          </a:p>
        </p:txBody>
      </p:sp>
      <p:sp>
        <p:nvSpPr>
          <p:cNvPr id="8" name="Rectangle 7"/>
          <p:cNvSpPr/>
          <p:nvPr/>
        </p:nvSpPr>
        <p:spPr>
          <a:xfrm>
            <a:off x="5292080" y="5272378"/>
            <a:ext cx="2066528"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dirty="0" err="1" smtClean="0"/>
              <a:t>After</a:t>
            </a:r>
            <a:r>
              <a:rPr lang="sr-Latn-RS" dirty="0" smtClean="0"/>
              <a:t> </a:t>
            </a:r>
            <a:r>
              <a:rPr lang="sr-Latn-RS" dirty="0" err="1" smtClean="0"/>
              <a:t>surgery</a:t>
            </a:r>
            <a:endParaRPr lang="en-US" dirty="0"/>
          </a:p>
        </p:txBody>
      </p:sp>
    </p:spTree>
    <p:extLst>
      <p:ext uri="{BB962C8B-B14F-4D97-AF65-F5344CB8AC3E}">
        <p14:creationId xmlns:p14="http://schemas.microsoft.com/office/powerpoint/2010/main" val="208111795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25470"/>
          </a:xfrm>
        </p:spPr>
        <p:txBody>
          <a:bodyPr>
            <a:normAutofit fontScale="90000"/>
          </a:bodyPr>
          <a:lstStyle/>
          <a:p>
            <a:pPr algn="ctr"/>
            <a:r>
              <a:rPr lang="en-US" b="1" dirty="0" smtClean="0">
                <a:solidFill>
                  <a:srgbClr val="FF33CC"/>
                </a:solidFill>
              </a:rPr>
              <a:t>Rhino scoliosis</a:t>
            </a:r>
            <a:r>
              <a:rPr lang="sr-Latn-RS" b="1" dirty="0" smtClean="0">
                <a:solidFill>
                  <a:srgbClr val="FF33CC"/>
                </a:solidFill>
              </a:rPr>
              <a:t/>
            </a:r>
            <a:br>
              <a:rPr lang="sr-Latn-RS" b="1" dirty="0" smtClean="0">
                <a:solidFill>
                  <a:srgbClr val="FF33CC"/>
                </a:solidFill>
              </a:rPr>
            </a:br>
            <a:endParaRPr lang="en-US" b="1" dirty="0">
              <a:solidFill>
                <a:srgbClr val="FF33CC"/>
              </a:solidFill>
            </a:endParaRPr>
          </a:p>
        </p:txBody>
      </p:sp>
      <p:pic>
        <p:nvPicPr>
          <p:cNvPr id="4" name="Content Placeholder 3" descr="RINOSKOLIOZA 2 (pre) - Copy.JPG"/>
          <p:cNvPicPr>
            <a:picLocks noGrp="1" noChangeAspect="1"/>
          </p:cNvPicPr>
          <p:nvPr>
            <p:ph sz="quarter" idx="1"/>
          </p:nvPr>
        </p:nvPicPr>
        <p:blipFill>
          <a:blip r:embed="rId2"/>
          <a:stretch>
            <a:fillRect/>
          </a:stretch>
        </p:blipFill>
        <p:spPr>
          <a:xfrm>
            <a:off x="827583" y="1120893"/>
            <a:ext cx="3081563" cy="4095055"/>
          </a:xfrm>
        </p:spPr>
      </p:pic>
      <p:pic>
        <p:nvPicPr>
          <p:cNvPr id="5" name="Content Placeholder 3" descr="RINOSKOLIOZA 2 (posle) - Copy.JPG"/>
          <p:cNvPicPr>
            <a:picLocks noChangeAspect="1"/>
          </p:cNvPicPr>
          <p:nvPr/>
        </p:nvPicPr>
        <p:blipFill>
          <a:blip r:embed="rId3"/>
          <a:stretch>
            <a:fillRect/>
          </a:stretch>
        </p:blipFill>
        <p:spPr>
          <a:xfrm>
            <a:off x="4572000" y="1120894"/>
            <a:ext cx="2946164" cy="4095055"/>
          </a:xfrm>
          <a:prstGeom prst="rect">
            <a:avLst/>
          </a:prstGeom>
        </p:spPr>
      </p:pic>
      <p:sp>
        <p:nvSpPr>
          <p:cNvPr id="7" name="Rectangle 6"/>
          <p:cNvSpPr/>
          <p:nvPr/>
        </p:nvSpPr>
        <p:spPr>
          <a:xfrm>
            <a:off x="1403648" y="5488402"/>
            <a:ext cx="21602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dirty="0" err="1" smtClean="0"/>
              <a:t>Before</a:t>
            </a:r>
            <a:r>
              <a:rPr lang="sr-Latn-RS" dirty="0" smtClean="0"/>
              <a:t> </a:t>
            </a:r>
            <a:r>
              <a:rPr lang="sr-Latn-RS" dirty="0" err="1" smtClean="0"/>
              <a:t>surgery</a:t>
            </a:r>
            <a:r>
              <a:rPr lang="sr-Latn-RS" dirty="0" smtClean="0"/>
              <a:t> </a:t>
            </a:r>
            <a:endParaRPr lang="en-US" dirty="0"/>
          </a:p>
        </p:txBody>
      </p:sp>
      <p:sp>
        <p:nvSpPr>
          <p:cNvPr id="10" name="Rectangle 9"/>
          <p:cNvSpPr/>
          <p:nvPr/>
        </p:nvSpPr>
        <p:spPr>
          <a:xfrm>
            <a:off x="5292080" y="5488402"/>
            <a:ext cx="2066528"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dirty="0" err="1" smtClean="0"/>
              <a:t>After</a:t>
            </a:r>
            <a:r>
              <a:rPr lang="sr-Latn-RS" dirty="0" smtClean="0"/>
              <a:t> </a:t>
            </a:r>
            <a:r>
              <a:rPr lang="sr-Latn-RS" dirty="0" err="1" smtClean="0"/>
              <a:t>surgery</a:t>
            </a:r>
            <a:endParaRPr lang="en-US" dirty="0"/>
          </a:p>
        </p:txBody>
      </p:sp>
    </p:spTree>
    <p:extLst>
      <p:ext uri="{BB962C8B-B14F-4D97-AF65-F5344CB8AC3E}">
        <p14:creationId xmlns:p14="http://schemas.microsoft.com/office/powerpoint/2010/main" val="14731079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6908"/>
          </a:xfrm>
        </p:spPr>
        <p:txBody>
          <a:bodyPr/>
          <a:lstStyle/>
          <a:p>
            <a:r>
              <a:rPr lang="en-US" b="1" dirty="0">
                <a:solidFill>
                  <a:srgbClr val="FF33CC"/>
                </a:solidFill>
              </a:rPr>
              <a:t>rhino kyphosis </a:t>
            </a:r>
          </a:p>
        </p:txBody>
      </p:sp>
      <p:pic>
        <p:nvPicPr>
          <p:cNvPr id="4" name="Content Placeholder 3" descr="P9300015 - Copy.JPG"/>
          <p:cNvPicPr>
            <a:picLocks noGrp="1" noChangeAspect="1"/>
          </p:cNvPicPr>
          <p:nvPr>
            <p:ph sz="quarter" idx="1"/>
          </p:nvPr>
        </p:nvPicPr>
        <p:blipFill>
          <a:blip r:embed="rId2" cstate="print"/>
          <a:srcRect l="31069" t="9285" r="14292" b="13085"/>
          <a:stretch>
            <a:fillRect/>
          </a:stretch>
        </p:blipFill>
        <p:spPr>
          <a:xfrm>
            <a:off x="621085" y="1196753"/>
            <a:ext cx="3378839" cy="3600400"/>
          </a:xfrm>
        </p:spPr>
      </p:pic>
      <p:pic>
        <p:nvPicPr>
          <p:cNvPr id="5" name="Content Placeholder 3" descr="PA240088 - Copy.JPG"/>
          <p:cNvPicPr>
            <a:picLocks noChangeAspect="1"/>
          </p:cNvPicPr>
          <p:nvPr/>
        </p:nvPicPr>
        <p:blipFill>
          <a:blip r:embed="rId3" cstate="print"/>
          <a:srcRect r="30944"/>
          <a:stretch>
            <a:fillRect/>
          </a:stretch>
        </p:blipFill>
        <p:spPr>
          <a:xfrm flipH="1">
            <a:off x="4609769" y="1196754"/>
            <a:ext cx="3315030" cy="3600400"/>
          </a:xfrm>
          <a:prstGeom prst="rect">
            <a:avLst/>
          </a:prstGeom>
        </p:spPr>
      </p:pic>
      <p:sp>
        <p:nvSpPr>
          <p:cNvPr id="7" name="Rectangle 6"/>
          <p:cNvSpPr/>
          <p:nvPr/>
        </p:nvSpPr>
        <p:spPr>
          <a:xfrm>
            <a:off x="5436096" y="5013176"/>
            <a:ext cx="2066528"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dirty="0" err="1" smtClean="0"/>
              <a:t>After</a:t>
            </a:r>
            <a:r>
              <a:rPr lang="sr-Latn-RS" dirty="0" smtClean="0"/>
              <a:t> </a:t>
            </a:r>
            <a:r>
              <a:rPr lang="sr-Latn-RS" dirty="0" err="1" smtClean="0"/>
              <a:t>surgery</a:t>
            </a:r>
            <a:endParaRPr lang="en-US" dirty="0"/>
          </a:p>
        </p:txBody>
      </p:sp>
      <p:sp>
        <p:nvSpPr>
          <p:cNvPr id="10" name="Rectangle 9"/>
          <p:cNvSpPr/>
          <p:nvPr/>
        </p:nvSpPr>
        <p:spPr>
          <a:xfrm>
            <a:off x="1403648" y="5013176"/>
            <a:ext cx="21602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dirty="0" err="1" smtClean="0"/>
              <a:t>Before</a:t>
            </a:r>
            <a:r>
              <a:rPr lang="sr-Latn-RS" dirty="0" smtClean="0"/>
              <a:t> </a:t>
            </a:r>
            <a:r>
              <a:rPr lang="sr-Latn-RS" dirty="0" err="1" smtClean="0"/>
              <a:t>surgery</a:t>
            </a:r>
            <a:r>
              <a:rPr lang="sr-Latn-RS" dirty="0" smtClean="0"/>
              <a:t> </a:t>
            </a:r>
            <a:endParaRPr lang="en-US" dirty="0"/>
          </a:p>
        </p:txBody>
      </p:sp>
    </p:spTree>
    <p:extLst>
      <p:ext uri="{BB962C8B-B14F-4D97-AF65-F5344CB8AC3E}">
        <p14:creationId xmlns:p14="http://schemas.microsoft.com/office/powerpoint/2010/main" val="23738397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428604"/>
            <a:ext cx="7467600" cy="846158"/>
          </a:xfrm>
        </p:spPr>
        <p:txBody>
          <a:bodyPr>
            <a:normAutofit/>
          </a:bodyPr>
          <a:lstStyle/>
          <a:p>
            <a:r>
              <a:rPr lang="en-US" b="1" dirty="0">
                <a:solidFill>
                  <a:srgbClr val="6600CC"/>
                </a:solidFill>
              </a:rPr>
              <a:t>Antrochoanal polyp</a:t>
            </a:r>
            <a:endParaRPr lang="en-US" b="1" dirty="0">
              <a:solidFill>
                <a:schemeClr val="tx1"/>
              </a:solidFill>
            </a:endParaRPr>
          </a:p>
        </p:txBody>
      </p:sp>
      <p:sp>
        <p:nvSpPr>
          <p:cNvPr id="3" name="Content Placeholder 2"/>
          <p:cNvSpPr>
            <a:spLocks noGrp="1"/>
          </p:cNvSpPr>
          <p:nvPr>
            <p:ph sz="quarter" idx="1"/>
          </p:nvPr>
        </p:nvSpPr>
        <p:spPr>
          <a:xfrm>
            <a:off x="428596" y="1500174"/>
            <a:ext cx="7858180" cy="4400568"/>
          </a:xfrm>
        </p:spPr>
        <p:txBody>
          <a:bodyPr>
            <a:normAutofit lnSpcReduction="10000"/>
          </a:bodyPr>
          <a:lstStyle/>
          <a:p>
            <a:r>
              <a:rPr lang="en-US" dirty="0" smtClean="0"/>
              <a:t>A distinct form of solitary polyp.</a:t>
            </a:r>
            <a:endParaRPr lang="en-US" dirty="0"/>
          </a:p>
          <a:p>
            <a:r>
              <a:rPr lang="en-US" dirty="0" smtClean="0"/>
              <a:t>In children and young adults</a:t>
            </a:r>
            <a:r>
              <a:rPr lang="ru-RU" dirty="0" smtClean="0"/>
              <a:t>.</a:t>
            </a:r>
          </a:p>
          <a:p>
            <a:r>
              <a:rPr lang="en-US" b="1" dirty="0" smtClean="0">
                <a:solidFill>
                  <a:srgbClr val="6600CC"/>
                </a:solidFill>
              </a:rPr>
              <a:t>Clinical presentation</a:t>
            </a:r>
            <a:r>
              <a:rPr lang="ru-RU" dirty="0" smtClean="0"/>
              <a:t> – </a:t>
            </a:r>
            <a:r>
              <a:rPr lang="en-US" dirty="0" smtClean="0"/>
              <a:t>polyp in form of saddlebags, </a:t>
            </a:r>
            <a:r>
              <a:rPr lang="en-US" dirty="0"/>
              <a:t>w</a:t>
            </a:r>
            <a:r>
              <a:rPr lang="en-US" dirty="0" smtClean="0"/>
              <a:t>ith grip in middle nasal meatus, one part (cystic) is in the maxillary sinus, the other part (</a:t>
            </a:r>
            <a:r>
              <a:rPr lang="en-US" dirty="0" err="1" smtClean="0"/>
              <a:t>polypoid</a:t>
            </a:r>
            <a:r>
              <a:rPr lang="en-US" dirty="0" smtClean="0"/>
              <a:t>) is in the nasal cavity and through </a:t>
            </a:r>
            <a:r>
              <a:rPr lang="en-US" dirty="0" err="1" smtClean="0"/>
              <a:t>choanas</a:t>
            </a:r>
            <a:r>
              <a:rPr lang="en-US" dirty="0" smtClean="0"/>
              <a:t> it protrudes into the nasopharynx, and sometimes even into the oropharynx.</a:t>
            </a:r>
            <a:endParaRPr lang="ru-RU" dirty="0" smtClean="0"/>
          </a:p>
          <a:p>
            <a:r>
              <a:rPr lang="en-US" b="1" dirty="0" smtClean="0">
                <a:solidFill>
                  <a:srgbClr val="6600CC"/>
                </a:solidFill>
              </a:rPr>
              <a:t>Diagnosis</a:t>
            </a:r>
            <a:r>
              <a:rPr lang="ru-RU" dirty="0" smtClean="0"/>
              <a:t> – </a:t>
            </a:r>
            <a:r>
              <a:rPr lang="en-US" dirty="0" smtClean="0"/>
              <a:t>anamnesis</a:t>
            </a:r>
            <a:r>
              <a:rPr lang="ru-RU" dirty="0" smtClean="0"/>
              <a:t>, </a:t>
            </a:r>
            <a:r>
              <a:rPr lang="en-US" dirty="0" smtClean="0"/>
              <a:t>anterior and posterior </a:t>
            </a:r>
            <a:r>
              <a:rPr lang="en-US" dirty="0" err="1" smtClean="0"/>
              <a:t>rhinoscopy</a:t>
            </a:r>
            <a:r>
              <a:rPr lang="en-US" dirty="0" smtClean="0"/>
              <a:t>, nasal endoscopy, paranasal sinuses CT scan.</a:t>
            </a:r>
            <a:endParaRPr lang="ru-RU" dirty="0" smtClean="0"/>
          </a:p>
          <a:p>
            <a:r>
              <a:rPr lang="en-US" b="1" dirty="0" smtClean="0">
                <a:solidFill>
                  <a:srgbClr val="6600CC"/>
                </a:solidFill>
              </a:rPr>
              <a:t>Treatment</a:t>
            </a:r>
            <a:r>
              <a:rPr lang="ru-RU" dirty="0" smtClean="0"/>
              <a:t> </a:t>
            </a:r>
            <a:r>
              <a:rPr lang="en-US" dirty="0" smtClean="0"/>
              <a:t>is surgical</a:t>
            </a:r>
            <a:r>
              <a:rPr lang="ru-RU" dirty="0" smtClean="0"/>
              <a:t>.</a:t>
            </a:r>
            <a:endParaRPr 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39784"/>
          </a:xfrm>
        </p:spPr>
        <p:txBody>
          <a:bodyPr/>
          <a:lstStyle/>
          <a:p>
            <a:r>
              <a:rPr lang="en-US" b="1" dirty="0">
                <a:solidFill>
                  <a:srgbClr val="FF33CC"/>
                </a:solidFill>
              </a:rPr>
              <a:t>rhino kyphosis </a:t>
            </a:r>
          </a:p>
        </p:txBody>
      </p:sp>
      <p:pic>
        <p:nvPicPr>
          <p:cNvPr id="4" name="Content Placeholder 3" descr="DSC_9625,1 - Copy.jpg"/>
          <p:cNvPicPr>
            <a:picLocks noGrp="1" noChangeAspect="1"/>
          </p:cNvPicPr>
          <p:nvPr>
            <p:ph sz="quarter" idx="1"/>
          </p:nvPr>
        </p:nvPicPr>
        <p:blipFill rotWithShape="1">
          <a:blip r:embed="rId2" cstate="print"/>
          <a:srcRect t="3013" b="6806"/>
          <a:stretch/>
        </p:blipFill>
        <p:spPr>
          <a:xfrm flipH="1">
            <a:off x="899592" y="1340768"/>
            <a:ext cx="2832953" cy="3816424"/>
          </a:xfrm>
        </p:spPr>
      </p:pic>
      <p:pic>
        <p:nvPicPr>
          <p:cNvPr id="5" name="Content Placeholder 3" descr="DSC_9784,1_resize - Copy.jpg"/>
          <p:cNvPicPr>
            <a:picLocks noChangeAspect="1"/>
          </p:cNvPicPr>
          <p:nvPr/>
        </p:nvPicPr>
        <p:blipFill rotWithShape="1">
          <a:blip r:embed="rId3" cstate="print"/>
          <a:srcRect t="3012" b="6806"/>
          <a:stretch/>
        </p:blipFill>
        <p:spPr>
          <a:xfrm flipH="1">
            <a:off x="4427984" y="1340768"/>
            <a:ext cx="2831091" cy="3816424"/>
          </a:xfrm>
          <a:prstGeom prst="rect">
            <a:avLst/>
          </a:prstGeom>
        </p:spPr>
      </p:pic>
      <p:pic>
        <p:nvPicPr>
          <p:cNvPr id="3" name="Picture 2"/>
          <p:cNvPicPr>
            <a:picLocks noChangeAspect="1"/>
          </p:cNvPicPr>
          <p:nvPr/>
        </p:nvPicPr>
        <p:blipFill>
          <a:blip r:embed="rId4"/>
          <a:stretch>
            <a:fillRect/>
          </a:stretch>
        </p:blipFill>
        <p:spPr>
          <a:xfrm>
            <a:off x="1043608" y="5373216"/>
            <a:ext cx="6127011" cy="512108"/>
          </a:xfrm>
          <a:prstGeom prst="rect">
            <a:avLst/>
          </a:prstGeom>
        </p:spPr>
      </p:pic>
    </p:spTree>
    <p:extLst>
      <p:ext uri="{BB962C8B-B14F-4D97-AF65-F5344CB8AC3E}">
        <p14:creationId xmlns:p14="http://schemas.microsoft.com/office/powerpoint/2010/main" val="72891123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25470"/>
          </a:xfrm>
        </p:spPr>
        <p:txBody>
          <a:bodyPr/>
          <a:lstStyle/>
          <a:p>
            <a:r>
              <a:rPr lang="en-US" b="1" dirty="0">
                <a:solidFill>
                  <a:srgbClr val="FF33CC"/>
                </a:solidFill>
              </a:rPr>
              <a:t>rhino kyphosis </a:t>
            </a:r>
          </a:p>
        </p:txBody>
      </p:sp>
      <p:pic>
        <p:nvPicPr>
          <p:cNvPr id="5" name="Content Placeholder 4" descr="PC100126 - Copy.JPG"/>
          <p:cNvPicPr>
            <a:picLocks noGrp="1" noChangeAspect="1"/>
          </p:cNvPicPr>
          <p:nvPr>
            <p:ph sz="quarter" idx="1"/>
          </p:nvPr>
        </p:nvPicPr>
        <p:blipFill>
          <a:blip r:embed="rId2" cstate="print"/>
          <a:stretch>
            <a:fillRect/>
          </a:stretch>
        </p:blipFill>
        <p:spPr>
          <a:xfrm>
            <a:off x="611560" y="1196752"/>
            <a:ext cx="3341886" cy="4050344"/>
          </a:xfrm>
        </p:spPr>
      </p:pic>
      <p:pic>
        <p:nvPicPr>
          <p:cNvPr id="4" name="Content Placeholder 3" descr="P2030120 - Copy.JPG"/>
          <p:cNvPicPr>
            <a:picLocks noChangeAspect="1"/>
          </p:cNvPicPr>
          <p:nvPr/>
        </p:nvPicPr>
        <p:blipFill>
          <a:blip r:embed="rId3" cstate="print"/>
          <a:srcRect r="9510" b="8240"/>
          <a:stretch>
            <a:fillRect/>
          </a:stretch>
        </p:blipFill>
        <p:spPr>
          <a:xfrm>
            <a:off x="4522815" y="1196752"/>
            <a:ext cx="3401985" cy="4026395"/>
          </a:xfrm>
          <a:prstGeom prst="rect">
            <a:avLst/>
          </a:prstGeom>
        </p:spPr>
      </p:pic>
      <p:pic>
        <p:nvPicPr>
          <p:cNvPr id="3" name="Picture 2"/>
          <p:cNvPicPr>
            <a:picLocks noChangeAspect="1"/>
          </p:cNvPicPr>
          <p:nvPr/>
        </p:nvPicPr>
        <p:blipFill>
          <a:blip r:embed="rId4"/>
          <a:stretch>
            <a:fillRect/>
          </a:stretch>
        </p:blipFill>
        <p:spPr>
          <a:xfrm>
            <a:off x="1187624" y="5433677"/>
            <a:ext cx="6127011" cy="512108"/>
          </a:xfrm>
          <a:prstGeom prst="rect">
            <a:avLst/>
          </a:prstGeom>
        </p:spPr>
      </p:pic>
    </p:spTree>
    <p:extLst>
      <p:ext uri="{BB962C8B-B14F-4D97-AF65-F5344CB8AC3E}">
        <p14:creationId xmlns:p14="http://schemas.microsoft.com/office/powerpoint/2010/main" val="374230888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25470"/>
          </a:xfrm>
        </p:spPr>
        <p:txBody>
          <a:bodyPr/>
          <a:lstStyle/>
          <a:p>
            <a:r>
              <a:rPr lang="en-US" b="1" dirty="0">
                <a:solidFill>
                  <a:srgbClr val="FF33CC"/>
                </a:solidFill>
              </a:rPr>
              <a:t>rhino kyphosis </a:t>
            </a:r>
          </a:p>
        </p:txBody>
      </p:sp>
      <p:pic>
        <p:nvPicPr>
          <p:cNvPr id="4" name="Content Placeholder 3" descr="P3230032 - Copy.JPG"/>
          <p:cNvPicPr>
            <a:picLocks noGrp="1" noChangeAspect="1"/>
          </p:cNvPicPr>
          <p:nvPr>
            <p:ph sz="quarter" idx="1"/>
          </p:nvPr>
        </p:nvPicPr>
        <p:blipFill>
          <a:blip r:embed="rId2" cstate="print"/>
          <a:srcRect l="37174" t="5879"/>
          <a:stretch>
            <a:fillRect/>
          </a:stretch>
        </p:blipFill>
        <p:spPr>
          <a:xfrm>
            <a:off x="683568" y="1268760"/>
            <a:ext cx="3317296" cy="3727316"/>
          </a:xfrm>
        </p:spPr>
      </p:pic>
      <p:pic>
        <p:nvPicPr>
          <p:cNvPr id="5" name="Content Placeholder 3" descr="P4060167 - Copy.JPG"/>
          <p:cNvPicPr>
            <a:picLocks noChangeAspect="1"/>
          </p:cNvPicPr>
          <p:nvPr/>
        </p:nvPicPr>
        <p:blipFill>
          <a:blip r:embed="rId3" cstate="print"/>
          <a:srcRect l="32777" r="3461" b="4722"/>
          <a:stretch>
            <a:fillRect/>
          </a:stretch>
        </p:blipFill>
        <p:spPr>
          <a:xfrm>
            <a:off x="4788024" y="1268760"/>
            <a:ext cx="3325912" cy="3727316"/>
          </a:xfrm>
          <a:prstGeom prst="rect">
            <a:avLst/>
          </a:prstGeom>
        </p:spPr>
      </p:pic>
      <p:pic>
        <p:nvPicPr>
          <p:cNvPr id="3" name="Picture 2"/>
          <p:cNvPicPr>
            <a:picLocks noChangeAspect="1"/>
          </p:cNvPicPr>
          <p:nvPr/>
        </p:nvPicPr>
        <p:blipFill>
          <a:blip r:embed="rId4"/>
          <a:stretch>
            <a:fillRect/>
          </a:stretch>
        </p:blipFill>
        <p:spPr>
          <a:xfrm>
            <a:off x="1259632" y="5157192"/>
            <a:ext cx="6127011" cy="512108"/>
          </a:xfrm>
          <a:prstGeom prst="rect">
            <a:avLst/>
          </a:prstGeom>
        </p:spPr>
      </p:pic>
    </p:spTree>
    <p:extLst>
      <p:ext uri="{BB962C8B-B14F-4D97-AF65-F5344CB8AC3E}">
        <p14:creationId xmlns:p14="http://schemas.microsoft.com/office/powerpoint/2010/main" val="11822648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6908"/>
          </a:xfrm>
        </p:spPr>
        <p:txBody>
          <a:bodyPr/>
          <a:lstStyle/>
          <a:p>
            <a:r>
              <a:rPr lang="en-US" b="1" dirty="0">
                <a:solidFill>
                  <a:srgbClr val="FF33CC"/>
                </a:solidFill>
              </a:rPr>
              <a:t>rhino kyphosis </a:t>
            </a:r>
          </a:p>
        </p:txBody>
      </p:sp>
      <p:pic>
        <p:nvPicPr>
          <p:cNvPr id="4" name="Content Placeholder 3" descr="P2240068 - Copy.JPG"/>
          <p:cNvPicPr>
            <a:picLocks noGrp="1" noChangeAspect="1"/>
          </p:cNvPicPr>
          <p:nvPr>
            <p:ph sz="quarter" idx="1"/>
          </p:nvPr>
        </p:nvPicPr>
        <p:blipFill>
          <a:blip r:embed="rId2" cstate="print"/>
          <a:stretch>
            <a:fillRect/>
          </a:stretch>
        </p:blipFill>
        <p:spPr>
          <a:xfrm>
            <a:off x="899592" y="1262548"/>
            <a:ext cx="3571760" cy="3799324"/>
          </a:xfrm>
        </p:spPr>
      </p:pic>
      <p:pic>
        <p:nvPicPr>
          <p:cNvPr id="5" name="Content Placeholder 3" descr="P3310079 - Copy.JPG"/>
          <p:cNvPicPr>
            <a:picLocks noChangeAspect="1"/>
          </p:cNvPicPr>
          <p:nvPr/>
        </p:nvPicPr>
        <p:blipFill rotWithShape="1">
          <a:blip r:embed="rId3" cstate="print"/>
          <a:srcRect l="1928" t="9212" r="5916" b="5309"/>
          <a:stretch/>
        </p:blipFill>
        <p:spPr>
          <a:xfrm>
            <a:off x="4572000" y="1262548"/>
            <a:ext cx="3879162" cy="3799324"/>
          </a:xfrm>
          <a:prstGeom prst="rect">
            <a:avLst/>
          </a:prstGeom>
        </p:spPr>
      </p:pic>
      <p:pic>
        <p:nvPicPr>
          <p:cNvPr id="3" name="Picture 2"/>
          <p:cNvPicPr>
            <a:picLocks noChangeAspect="1"/>
          </p:cNvPicPr>
          <p:nvPr/>
        </p:nvPicPr>
        <p:blipFill>
          <a:blip r:embed="rId4"/>
          <a:stretch>
            <a:fillRect/>
          </a:stretch>
        </p:blipFill>
        <p:spPr>
          <a:xfrm>
            <a:off x="1508494" y="5256888"/>
            <a:ext cx="6127011" cy="512108"/>
          </a:xfrm>
          <a:prstGeom prst="rect">
            <a:avLst/>
          </a:prstGeom>
        </p:spPr>
      </p:pic>
    </p:spTree>
    <p:extLst>
      <p:ext uri="{BB962C8B-B14F-4D97-AF65-F5344CB8AC3E}">
        <p14:creationId xmlns:p14="http://schemas.microsoft.com/office/powerpoint/2010/main" val="8584577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28794" y="928670"/>
            <a:ext cx="6172200" cy="2643206"/>
          </a:xfrm>
        </p:spPr>
        <p:txBody>
          <a:bodyPr>
            <a:noAutofit/>
          </a:bodyPr>
          <a:lstStyle/>
          <a:p>
            <a:r>
              <a:rPr lang="en-US" sz="5400" dirty="0">
                <a:solidFill>
                  <a:schemeClr val="accent1">
                    <a:lumMod val="75000"/>
                  </a:schemeClr>
                </a:solidFill>
              </a:rPr>
              <a:t>Acquired deformities of the nasal septum</a:t>
            </a:r>
          </a:p>
        </p:txBody>
      </p:sp>
    </p:spTree>
    <p:extLst>
      <p:ext uri="{BB962C8B-B14F-4D97-AF65-F5344CB8AC3E}">
        <p14:creationId xmlns:p14="http://schemas.microsoft.com/office/powerpoint/2010/main" val="421450574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28596" y="357166"/>
            <a:ext cx="8215370" cy="1785950"/>
          </a:xfrm>
        </p:spPr>
        <p:txBody>
          <a:bodyPr>
            <a:normAutofit/>
          </a:bodyPr>
          <a:lstStyle/>
          <a:p>
            <a:r>
              <a:rPr lang="en-US" b="1" dirty="0">
                <a:solidFill>
                  <a:srgbClr val="FF33CC"/>
                </a:solidFill>
              </a:rPr>
              <a:t>Etiology – </a:t>
            </a:r>
            <a:r>
              <a:rPr lang="en-US" sz="2000" dirty="0"/>
              <a:t>trauma</a:t>
            </a:r>
          </a:p>
          <a:p>
            <a:r>
              <a:rPr lang="en-US" sz="2000" dirty="0"/>
              <a:t>They affect the cartilaginous or bony part, or both.</a:t>
            </a:r>
          </a:p>
          <a:p>
            <a:r>
              <a:rPr lang="en-US" sz="2000" dirty="0"/>
              <a:t>They are located along a horizontal or vertical axis, most often they are combined.</a:t>
            </a:r>
          </a:p>
        </p:txBody>
      </p:sp>
      <p:graphicFrame>
        <p:nvGraphicFramePr>
          <p:cNvPr id="38915" name="Object 3"/>
          <p:cNvGraphicFramePr>
            <a:graphicFrameLocks noChangeAspect="1"/>
          </p:cNvGraphicFramePr>
          <p:nvPr/>
        </p:nvGraphicFramePr>
        <p:xfrm>
          <a:off x="1428727" y="2285992"/>
          <a:ext cx="5619789" cy="4214842"/>
        </p:xfrm>
        <a:graphic>
          <a:graphicData uri="http://schemas.openxmlformats.org/presentationml/2006/ole">
            <mc:AlternateContent xmlns:mc="http://schemas.openxmlformats.org/markup-compatibility/2006">
              <mc:Choice xmlns:v="urn:schemas-microsoft-com:vml" Requires="v">
                <p:oleObj spid="_x0000_s244743" name="Photo Editor Photo" r:id="rId3" imgW="2285714" imgH="1714739" progId="">
                  <p:embed/>
                </p:oleObj>
              </mc:Choice>
              <mc:Fallback>
                <p:oleObj name="Photo Editor Photo" r:id="rId3" imgW="2285714" imgH="1714739"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8727" y="2285992"/>
                        <a:ext cx="5619789" cy="42148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7212723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42910" y="857232"/>
            <a:ext cx="7467600" cy="4572032"/>
          </a:xfrm>
        </p:spPr>
        <p:txBody>
          <a:bodyPr>
            <a:normAutofit/>
          </a:bodyPr>
          <a:lstStyle/>
          <a:p>
            <a:r>
              <a:rPr lang="en-US" sz="3200" dirty="0"/>
              <a:t>Clinically </a:t>
            </a:r>
            <a:r>
              <a:rPr lang="en-US" sz="3200" dirty="0" smtClean="0"/>
              <a:t>the</a:t>
            </a:r>
            <a:r>
              <a:rPr lang="sr-Latn-RS" sz="3200" dirty="0" err="1" smtClean="0"/>
              <a:t>re</a:t>
            </a:r>
            <a:r>
              <a:rPr lang="sr-Latn-RS" sz="3200" dirty="0" smtClean="0"/>
              <a:t> are </a:t>
            </a:r>
            <a:r>
              <a:rPr lang="sr-Latn-RS" sz="3200" dirty="0" err="1" smtClean="0"/>
              <a:t>few</a:t>
            </a:r>
            <a:r>
              <a:rPr lang="sr-Latn-RS" sz="3200" dirty="0" smtClean="0"/>
              <a:t> </a:t>
            </a:r>
            <a:r>
              <a:rPr lang="sr-Latn-RS" sz="3200" dirty="0" err="1" smtClean="0"/>
              <a:t>types</a:t>
            </a:r>
            <a:r>
              <a:rPr lang="sr-Latn-RS" sz="3200" dirty="0" smtClean="0"/>
              <a:t>: </a:t>
            </a:r>
            <a:r>
              <a:rPr lang="en-US" sz="3200" dirty="0" smtClean="0"/>
              <a:t>:</a:t>
            </a:r>
            <a:endParaRPr lang="en-US" sz="3200" dirty="0"/>
          </a:p>
          <a:p>
            <a:endParaRPr lang="en-US" sz="3200" dirty="0"/>
          </a:p>
          <a:p>
            <a:pPr lvl="1"/>
            <a:r>
              <a:rPr lang="en-US" sz="2400" dirty="0"/>
              <a:t>Deviation of the nasal septum (most often in the form of the Latin letter S or C)</a:t>
            </a:r>
          </a:p>
          <a:p>
            <a:pPr lvl="1"/>
            <a:r>
              <a:rPr lang="en-US" sz="2400" dirty="0"/>
              <a:t>Subluxation of the nasal septum</a:t>
            </a:r>
          </a:p>
          <a:p>
            <a:pPr lvl="1"/>
            <a:r>
              <a:rPr lang="en-US" sz="2400" dirty="0" smtClean="0"/>
              <a:t>Crista of </a:t>
            </a:r>
            <a:r>
              <a:rPr lang="en-US" sz="2400" dirty="0"/>
              <a:t>the nasal septum</a:t>
            </a:r>
          </a:p>
          <a:p>
            <a:pPr lvl="1"/>
            <a:r>
              <a:rPr lang="en-US" sz="2400" dirty="0" smtClean="0"/>
              <a:t>Spine </a:t>
            </a:r>
            <a:r>
              <a:rPr lang="en-US" sz="2400" dirty="0"/>
              <a:t>of the nasal septum</a:t>
            </a:r>
          </a:p>
          <a:p>
            <a:pPr lvl="1"/>
            <a:r>
              <a:rPr lang="en-US" sz="2400" dirty="0"/>
              <a:t>Nasal septum impaction</a:t>
            </a:r>
            <a:endParaRPr lang="en-US" sz="2000" dirty="0"/>
          </a:p>
        </p:txBody>
      </p:sp>
    </p:spTree>
    <p:extLst>
      <p:ext uri="{BB962C8B-B14F-4D97-AF65-F5344CB8AC3E}">
        <p14:creationId xmlns:p14="http://schemas.microsoft.com/office/powerpoint/2010/main" val="406271209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39784"/>
          </a:xfrm>
        </p:spPr>
        <p:txBody>
          <a:bodyPr>
            <a:normAutofit fontScale="90000"/>
          </a:bodyPr>
          <a:lstStyle/>
          <a:p>
            <a:r>
              <a:rPr lang="en-US" b="1" dirty="0">
                <a:solidFill>
                  <a:srgbClr val="FF33CC"/>
                </a:solidFill>
              </a:rPr>
              <a:t>Deviation of the nasal septum </a:t>
            </a:r>
            <a:r>
              <a:rPr lang="en-US" b="1" dirty="0" smtClean="0">
                <a:solidFill>
                  <a:srgbClr val="FF33CC"/>
                </a:solidFill>
              </a:rPr>
              <a:t>(</a:t>
            </a:r>
            <a:r>
              <a:rPr lang="sr-Latn-RS" b="1" dirty="0" smtClean="0">
                <a:solidFill>
                  <a:srgbClr val="FF33CC"/>
                </a:solidFill>
              </a:rPr>
              <a:t>„</a:t>
            </a:r>
            <a:r>
              <a:rPr lang="en-US" b="1" dirty="0" smtClean="0">
                <a:solidFill>
                  <a:srgbClr val="FF33CC"/>
                </a:solidFill>
              </a:rPr>
              <a:t>C</a:t>
            </a:r>
            <a:r>
              <a:rPr lang="sr-Latn-RS" b="1" dirty="0" smtClean="0">
                <a:solidFill>
                  <a:srgbClr val="FF33CC"/>
                </a:solidFill>
              </a:rPr>
              <a:t>“</a:t>
            </a:r>
            <a:r>
              <a:rPr lang="en-US" b="1" dirty="0" smtClean="0">
                <a:solidFill>
                  <a:srgbClr val="FF33CC"/>
                </a:solidFill>
              </a:rPr>
              <a:t>)</a:t>
            </a:r>
            <a:endParaRPr lang="en-US" b="1" dirty="0">
              <a:solidFill>
                <a:srgbClr val="FF33CC"/>
              </a:solidFill>
            </a:endParaRPr>
          </a:p>
        </p:txBody>
      </p:sp>
      <p:graphicFrame>
        <p:nvGraphicFramePr>
          <p:cNvPr id="39938" name="Object 3"/>
          <p:cNvGraphicFramePr>
            <a:graphicFrameLocks noGrp="1" noChangeAspect="1"/>
          </p:cNvGraphicFramePr>
          <p:nvPr>
            <p:ph sz="quarter" idx="1"/>
          </p:nvPr>
        </p:nvGraphicFramePr>
        <p:xfrm>
          <a:off x="493165" y="1928802"/>
          <a:ext cx="7959038" cy="3571900"/>
        </p:xfrm>
        <a:graphic>
          <a:graphicData uri="http://schemas.openxmlformats.org/presentationml/2006/ole">
            <mc:AlternateContent xmlns:mc="http://schemas.openxmlformats.org/markup-compatibility/2006">
              <mc:Choice xmlns:v="urn:schemas-microsoft-com:vml" Requires="v">
                <p:oleObj spid="_x0000_s245767" name="Photo Editor Photo" r:id="rId3" imgW="4590476" imgH="1838095" progId="">
                  <p:embed/>
                </p:oleObj>
              </mc:Choice>
              <mc:Fallback>
                <p:oleObj name="Photo Editor Photo" r:id="rId3" imgW="4590476" imgH="18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165" y="1928802"/>
                        <a:ext cx="7959038" cy="357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50034822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011222"/>
          </a:xfrm>
        </p:spPr>
        <p:txBody>
          <a:bodyPr>
            <a:normAutofit fontScale="90000"/>
          </a:bodyPr>
          <a:lstStyle/>
          <a:p>
            <a:pPr algn="ctr"/>
            <a:r>
              <a:rPr lang="en-US" b="1" dirty="0">
                <a:solidFill>
                  <a:srgbClr val="FF33CC"/>
                </a:solidFill>
              </a:rPr>
              <a:t>Deviation of the nasal septum </a:t>
            </a:r>
            <a:r>
              <a:rPr lang="en-US" b="1" dirty="0" smtClean="0">
                <a:solidFill>
                  <a:srgbClr val="FF33CC"/>
                </a:solidFill>
              </a:rPr>
              <a:t>(„C“)</a:t>
            </a:r>
            <a:r>
              <a:rPr lang="sr-Latn-RS" b="1" dirty="0" smtClean="0">
                <a:solidFill>
                  <a:srgbClr val="FF33CC"/>
                </a:solidFill>
              </a:rPr>
              <a:t/>
            </a:r>
            <a:br>
              <a:rPr lang="sr-Latn-RS" b="1" dirty="0" smtClean="0">
                <a:solidFill>
                  <a:srgbClr val="FF33CC"/>
                </a:solidFill>
              </a:rPr>
            </a:br>
            <a:endParaRPr lang="en-US" dirty="0"/>
          </a:p>
        </p:txBody>
      </p:sp>
      <p:pic>
        <p:nvPicPr>
          <p:cNvPr id="5" name="Content Placeholder 4" descr="download (1).jpg"/>
          <p:cNvPicPr>
            <a:picLocks noGrp="1" noChangeAspect="1"/>
          </p:cNvPicPr>
          <p:nvPr>
            <p:ph sz="quarter" idx="1"/>
          </p:nvPr>
        </p:nvPicPr>
        <p:blipFill>
          <a:blip r:embed="rId2"/>
          <a:srcRect l="13501" r="15972" b="19354"/>
          <a:stretch>
            <a:fillRect/>
          </a:stretch>
        </p:blipFill>
        <p:spPr>
          <a:xfrm>
            <a:off x="357158" y="1857364"/>
            <a:ext cx="4214843" cy="3320165"/>
          </a:xfrm>
        </p:spPr>
      </p:pic>
      <p:pic>
        <p:nvPicPr>
          <p:cNvPr id="6" name="Content Placeholder 5" descr="download.jpg"/>
          <p:cNvPicPr>
            <a:picLocks noGrp="1" noChangeAspect="1"/>
          </p:cNvPicPr>
          <p:nvPr>
            <p:ph sz="quarter" idx="2"/>
          </p:nvPr>
        </p:nvPicPr>
        <p:blipFill>
          <a:blip r:embed="rId3"/>
          <a:stretch>
            <a:fillRect/>
          </a:stretch>
        </p:blipFill>
        <p:spPr>
          <a:xfrm>
            <a:off x="4786314" y="1857364"/>
            <a:ext cx="3699275" cy="3295153"/>
          </a:xfrm>
        </p:spPr>
      </p:pic>
    </p:spTree>
    <p:extLst>
      <p:ext uri="{BB962C8B-B14F-4D97-AF65-F5344CB8AC3E}">
        <p14:creationId xmlns:p14="http://schemas.microsoft.com/office/powerpoint/2010/main" val="73702520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FF33CC"/>
                </a:solidFill>
              </a:rPr>
              <a:t>Subluxation</a:t>
            </a:r>
            <a:r>
              <a:rPr lang="sr-Latn-RS" b="1" dirty="0" smtClean="0">
                <a:solidFill>
                  <a:srgbClr val="FF33CC"/>
                </a:solidFill>
              </a:rPr>
              <a:t> </a:t>
            </a:r>
            <a:r>
              <a:rPr lang="sr-Latn-RS" b="1" dirty="0" err="1" smtClean="0">
                <a:solidFill>
                  <a:srgbClr val="FF33CC"/>
                </a:solidFill>
              </a:rPr>
              <a:t>of</a:t>
            </a:r>
            <a:r>
              <a:rPr lang="sr-Latn-RS" b="1" dirty="0" smtClean="0">
                <a:solidFill>
                  <a:srgbClr val="FF33CC"/>
                </a:solidFill>
              </a:rPr>
              <a:t> </a:t>
            </a:r>
            <a:r>
              <a:rPr lang="sr-Latn-RS" b="1" dirty="0" err="1" smtClean="0">
                <a:solidFill>
                  <a:srgbClr val="FF33CC"/>
                </a:solidFill>
              </a:rPr>
              <a:t>the</a:t>
            </a:r>
            <a:r>
              <a:rPr lang="sr-Latn-RS" b="1" dirty="0" smtClean="0">
                <a:solidFill>
                  <a:srgbClr val="FF33CC"/>
                </a:solidFill>
              </a:rPr>
              <a:t> </a:t>
            </a:r>
            <a:r>
              <a:rPr lang="sr-Latn-RS" b="1" dirty="0" err="1" smtClean="0">
                <a:solidFill>
                  <a:srgbClr val="FF33CC"/>
                </a:solidFill>
              </a:rPr>
              <a:t>nasal</a:t>
            </a:r>
            <a:r>
              <a:rPr lang="sr-Latn-RS" b="1" dirty="0" smtClean="0">
                <a:solidFill>
                  <a:srgbClr val="FF33CC"/>
                </a:solidFill>
              </a:rPr>
              <a:t> </a:t>
            </a:r>
            <a:r>
              <a:rPr lang="sr-Latn-RS" b="1" dirty="0" err="1" smtClean="0">
                <a:solidFill>
                  <a:srgbClr val="FF33CC"/>
                </a:solidFill>
              </a:rPr>
              <a:t>septum</a:t>
            </a:r>
            <a:r>
              <a:rPr lang="sr-Latn-RS" b="1" dirty="0" smtClean="0">
                <a:solidFill>
                  <a:srgbClr val="FF33CC"/>
                </a:solidFill>
              </a:rPr>
              <a:t/>
            </a:r>
            <a:br>
              <a:rPr lang="sr-Latn-RS" b="1" dirty="0" smtClean="0">
                <a:solidFill>
                  <a:srgbClr val="FF33CC"/>
                </a:solidFill>
              </a:rPr>
            </a:br>
            <a:endParaRPr lang="en-US" b="1" dirty="0">
              <a:solidFill>
                <a:srgbClr val="FF33CC"/>
              </a:solidFill>
            </a:endParaRPr>
          </a:p>
        </p:txBody>
      </p:sp>
      <p:graphicFrame>
        <p:nvGraphicFramePr>
          <p:cNvPr id="40962" name="Object 3"/>
          <p:cNvGraphicFramePr>
            <a:graphicFrameLocks noGrp="1" noChangeAspect="1"/>
          </p:cNvGraphicFramePr>
          <p:nvPr>
            <p:ph sz="quarter" idx="1"/>
          </p:nvPr>
        </p:nvGraphicFramePr>
        <p:xfrm>
          <a:off x="642890" y="2214554"/>
          <a:ext cx="3429024" cy="3429024"/>
        </p:xfrm>
        <a:graphic>
          <a:graphicData uri="http://schemas.openxmlformats.org/presentationml/2006/ole">
            <mc:AlternateContent xmlns:mc="http://schemas.openxmlformats.org/markup-compatibility/2006">
              <mc:Choice xmlns:v="urn:schemas-microsoft-com:vml" Requires="v">
                <p:oleObj spid="_x0000_s246796" name="Photo Editor Photo" r:id="rId3" imgW="2857899" imgH="2857899" progId="">
                  <p:embed/>
                </p:oleObj>
              </mc:Choice>
              <mc:Fallback>
                <p:oleObj name="Photo Editor Photo" r:id="rId3" imgW="2857899" imgH="2857899"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890" y="2214554"/>
                        <a:ext cx="3429024" cy="3429024"/>
                      </a:xfrm>
                      <a:prstGeom prst="rect">
                        <a:avLst/>
                      </a:prstGeom>
                      <a:noFill/>
                      <a:ln w="9525">
                        <a:solidFill>
                          <a:srgbClr val="FF0066"/>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0963" name="Object 4"/>
          <p:cNvGraphicFramePr>
            <a:graphicFrameLocks noChangeAspect="1"/>
          </p:cNvGraphicFramePr>
          <p:nvPr/>
        </p:nvGraphicFramePr>
        <p:xfrm>
          <a:off x="4648200" y="2209800"/>
          <a:ext cx="3733800" cy="3429000"/>
        </p:xfrm>
        <a:graphic>
          <a:graphicData uri="http://schemas.openxmlformats.org/presentationml/2006/ole">
            <mc:AlternateContent xmlns:mc="http://schemas.openxmlformats.org/markup-compatibility/2006">
              <mc:Choice xmlns:v="urn:schemas-microsoft-com:vml" Requires="v">
                <p:oleObj spid="_x0000_s246797" name="Photo Editor Photo" r:id="rId5" imgW="4161905" imgH="2866667" progId="">
                  <p:embed/>
                </p:oleObj>
              </mc:Choice>
              <mc:Fallback>
                <p:oleObj name="Photo Editor Photo" r:id="rId5" imgW="4161905" imgH="2866667"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8200" y="2209800"/>
                        <a:ext cx="3733800" cy="3429000"/>
                      </a:xfrm>
                      <a:prstGeom prst="rect">
                        <a:avLst/>
                      </a:prstGeom>
                      <a:noFill/>
                      <a:ln w="9525">
                        <a:solidFill>
                          <a:srgbClr val="FF0066"/>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816779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39784"/>
          </a:xfrm>
        </p:spPr>
        <p:txBody>
          <a:bodyPr/>
          <a:lstStyle/>
          <a:p>
            <a:r>
              <a:rPr lang="en-US" dirty="0">
                <a:solidFill>
                  <a:srgbClr val="6600CC"/>
                </a:solidFill>
              </a:rPr>
              <a:t>Antrochoanal polyp</a:t>
            </a:r>
          </a:p>
        </p:txBody>
      </p:sp>
      <p:pic>
        <p:nvPicPr>
          <p:cNvPr id="4" name="Picture 4"/>
          <p:cNvPicPr>
            <a:picLocks noGrp="1" noChangeAspect="1" noChangeArrowheads="1"/>
          </p:cNvPicPr>
          <p:nvPr>
            <p:ph sz="quarter" idx="1"/>
          </p:nvPr>
        </p:nvPicPr>
        <p:blipFill>
          <a:blip r:embed="rId2"/>
          <a:srcRect/>
          <a:stretch>
            <a:fillRect/>
          </a:stretch>
        </p:blipFill>
        <p:spPr bwMode="auto">
          <a:xfrm>
            <a:off x="1643042" y="1643050"/>
            <a:ext cx="5000659" cy="37653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011222"/>
          </a:xfrm>
        </p:spPr>
        <p:txBody>
          <a:bodyPr/>
          <a:lstStyle/>
          <a:p>
            <a:pPr algn="ctr"/>
            <a:r>
              <a:rPr lang="sr-Latn-RS" b="1" dirty="0" smtClean="0">
                <a:solidFill>
                  <a:srgbClr val="FF33CC"/>
                </a:solidFill>
              </a:rPr>
              <a:t>Nasal spin</a:t>
            </a:r>
            <a:r>
              <a:rPr lang="en-US" b="1" dirty="0" smtClean="0">
                <a:solidFill>
                  <a:srgbClr val="FF33CC"/>
                </a:solidFill>
              </a:rPr>
              <a:t>e</a:t>
            </a:r>
            <a:r>
              <a:rPr lang="sr-Latn-RS" b="1" dirty="0" smtClean="0">
                <a:solidFill>
                  <a:srgbClr val="FF33CC"/>
                </a:solidFill>
              </a:rPr>
              <a:t> (endoscopic view) and </a:t>
            </a:r>
            <a:r>
              <a:rPr lang="en-US" b="1" dirty="0" smtClean="0">
                <a:solidFill>
                  <a:srgbClr val="FF33CC"/>
                </a:solidFill>
              </a:rPr>
              <a:t>after extirpation</a:t>
            </a:r>
            <a:endParaRPr lang="en-US" b="1" dirty="0">
              <a:solidFill>
                <a:srgbClr val="FF33CC"/>
              </a:solidFill>
            </a:endParaRPr>
          </a:p>
        </p:txBody>
      </p:sp>
      <p:graphicFrame>
        <p:nvGraphicFramePr>
          <p:cNvPr id="41986" name="Object 4"/>
          <p:cNvGraphicFramePr>
            <a:graphicFrameLocks noGrp="1" noChangeAspect="1"/>
          </p:cNvGraphicFramePr>
          <p:nvPr>
            <p:ph sz="quarter" idx="1"/>
          </p:nvPr>
        </p:nvGraphicFramePr>
        <p:xfrm>
          <a:off x="500034" y="1857364"/>
          <a:ext cx="4429156" cy="3527638"/>
        </p:xfrm>
        <a:graphic>
          <a:graphicData uri="http://schemas.openxmlformats.org/presentationml/2006/ole">
            <mc:AlternateContent xmlns:mc="http://schemas.openxmlformats.org/markup-compatibility/2006">
              <mc:Choice xmlns:v="urn:schemas-microsoft-com:vml" Requires="v">
                <p:oleObj spid="_x0000_s247820" name="Photo Editor Photo" r:id="rId3" imgW="6095238" imgH="4571429" progId="">
                  <p:embed/>
                </p:oleObj>
              </mc:Choice>
              <mc:Fallback>
                <p:oleObj name="Photo Editor Photo" r:id="rId3" imgW="6095238" imgH="4571429"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034" y="1857364"/>
                        <a:ext cx="4429156" cy="35276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987" name="Object 3"/>
          <p:cNvGraphicFramePr>
            <a:graphicFrameLocks noChangeAspect="1"/>
          </p:cNvGraphicFramePr>
          <p:nvPr/>
        </p:nvGraphicFramePr>
        <p:xfrm>
          <a:off x="5286380" y="1857364"/>
          <a:ext cx="2857520" cy="3532042"/>
        </p:xfrm>
        <a:graphic>
          <a:graphicData uri="http://schemas.openxmlformats.org/presentationml/2006/ole">
            <mc:AlternateContent xmlns:mc="http://schemas.openxmlformats.org/markup-compatibility/2006">
              <mc:Choice xmlns:v="urn:schemas-microsoft-com:vml" Requires="v">
                <p:oleObj spid="_x0000_s247821" name="Photo Editor Photo" r:id="rId5" imgW="2666667" imgH="3296110" progId="">
                  <p:embed/>
                </p:oleObj>
              </mc:Choice>
              <mc:Fallback>
                <p:oleObj name="Photo Editor Photo" r:id="rId5" imgW="2666667" imgH="329611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6380" y="1857364"/>
                        <a:ext cx="2857520" cy="35320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5732444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46"/>
          </a:xfrm>
        </p:spPr>
        <p:txBody>
          <a:bodyPr>
            <a:normAutofit fontScale="90000"/>
          </a:bodyPr>
          <a:lstStyle/>
          <a:p>
            <a:pPr algn="ctr"/>
            <a:r>
              <a:rPr lang="sr-Latn-RS" b="1" dirty="0">
                <a:solidFill>
                  <a:srgbClr val="FF33CC"/>
                </a:solidFill>
              </a:rPr>
              <a:t>Nasal </a:t>
            </a:r>
            <a:r>
              <a:rPr lang="sr-Latn-RS" b="1" dirty="0" smtClean="0">
                <a:solidFill>
                  <a:srgbClr val="FF33CC"/>
                </a:solidFill>
              </a:rPr>
              <a:t>spin</a:t>
            </a:r>
            <a:r>
              <a:rPr lang="en-US" b="1" dirty="0" smtClean="0">
                <a:solidFill>
                  <a:srgbClr val="FF33CC"/>
                </a:solidFill>
              </a:rPr>
              <a:t>e</a:t>
            </a:r>
            <a:r>
              <a:rPr lang="sr-Latn-RS" b="1" dirty="0" smtClean="0">
                <a:solidFill>
                  <a:srgbClr val="FF33CC"/>
                </a:solidFill>
              </a:rPr>
              <a:t/>
            </a:r>
            <a:br>
              <a:rPr lang="sr-Latn-RS" b="1" dirty="0" smtClean="0">
                <a:solidFill>
                  <a:srgbClr val="FF33CC"/>
                </a:solidFill>
              </a:rPr>
            </a:br>
            <a:endParaRPr lang="en-US" b="1" dirty="0">
              <a:solidFill>
                <a:srgbClr val="FF33CC"/>
              </a:solidFill>
            </a:endParaRPr>
          </a:p>
        </p:txBody>
      </p:sp>
      <p:pic>
        <p:nvPicPr>
          <p:cNvPr id="4" name="Content Placeholder 3" descr="SPINA.bmp"/>
          <p:cNvPicPr>
            <a:picLocks noGrp="1" noChangeAspect="1"/>
          </p:cNvPicPr>
          <p:nvPr>
            <p:ph sz="quarter" idx="1"/>
          </p:nvPr>
        </p:nvPicPr>
        <p:blipFill>
          <a:blip r:embed="rId3"/>
          <a:srcRect l="8636" t="3636" r="10909"/>
          <a:stretch>
            <a:fillRect/>
          </a:stretch>
        </p:blipFill>
        <p:spPr>
          <a:xfrm>
            <a:off x="1928794" y="1643050"/>
            <a:ext cx="4572032" cy="4107080"/>
          </a:xfrm>
        </p:spPr>
      </p:pic>
    </p:spTree>
    <p:extLst>
      <p:ext uri="{BB962C8B-B14F-4D97-AF65-F5344CB8AC3E}">
        <p14:creationId xmlns:p14="http://schemas.microsoft.com/office/powerpoint/2010/main" val="246656344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939784"/>
          </a:xfrm>
        </p:spPr>
        <p:txBody>
          <a:bodyPr>
            <a:normAutofit/>
          </a:bodyPr>
          <a:lstStyle/>
          <a:p>
            <a:pPr algn="ctr"/>
            <a:r>
              <a:rPr lang="en-US" b="1" dirty="0" smtClean="0">
                <a:solidFill>
                  <a:srgbClr val="FF33CC"/>
                </a:solidFill>
              </a:rPr>
              <a:t>Impacted nasal spine </a:t>
            </a:r>
            <a:endParaRPr lang="en-US" b="1" dirty="0">
              <a:solidFill>
                <a:srgbClr val="FF33CC"/>
              </a:solidFill>
            </a:endParaRPr>
          </a:p>
        </p:txBody>
      </p:sp>
      <p:pic>
        <p:nvPicPr>
          <p:cNvPr id="4" name="Content Placeholder 3" descr="C:\WINNT.0\Profiles\vhawaslud.001\Desktop\Septal spur copy.JPG"/>
          <p:cNvPicPr>
            <a:picLocks noGrp="1" noChangeAspect="1" noChangeArrowheads="1"/>
          </p:cNvPicPr>
          <p:nvPr>
            <p:ph sz="quarter" idx="1"/>
          </p:nvPr>
        </p:nvPicPr>
        <p:blipFill>
          <a:blip r:embed="rId2"/>
          <a:srcRect/>
          <a:stretch>
            <a:fillRect/>
          </a:stretch>
        </p:blipFill>
        <p:spPr>
          <a:xfrm>
            <a:off x="2000232" y="1643050"/>
            <a:ext cx="4572032" cy="4246171"/>
          </a:xfrm>
          <a:noFill/>
          <a:ln>
            <a:solidFill>
              <a:srgbClr val="FF33CC"/>
            </a:solidFill>
          </a:ln>
        </p:spPr>
      </p:pic>
    </p:spTree>
    <p:extLst>
      <p:ext uri="{BB962C8B-B14F-4D97-AF65-F5344CB8AC3E}">
        <p14:creationId xmlns:p14="http://schemas.microsoft.com/office/powerpoint/2010/main" val="310370067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6908"/>
          </a:xfrm>
        </p:spPr>
        <p:txBody>
          <a:bodyPr>
            <a:normAutofit fontScale="90000"/>
          </a:bodyPr>
          <a:lstStyle/>
          <a:p>
            <a:pPr algn="ctr"/>
            <a:r>
              <a:rPr lang="en-US" b="1" dirty="0" smtClean="0">
                <a:solidFill>
                  <a:srgbClr val="FF33CC"/>
                </a:solidFill>
              </a:rPr>
              <a:t>Impaction</a:t>
            </a:r>
            <a:r>
              <a:rPr lang="sr-Latn-RS" b="1" dirty="0" smtClean="0">
                <a:solidFill>
                  <a:srgbClr val="FF33CC"/>
                </a:solidFill>
              </a:rPr>
              <a:t/>
            </a:r>
            <a:br>
              <a:rPr lang="sr-Latn-RS" b="1" dirty="0" smtClean="0">
                <a:solidFill>
                  <a:srgbClr val="FF33CC"/>
                </a:solidFill>
              </a:rPr>
            </a:br>
            <a:endParaRPr lang="en-US" b="1" dirty="0">
              <a:solidFill>
                <a:srgbClr val="FF33CC"/>
              </a:solidFill>
            </a:endParaRPr>
          </a:p>
        </p:txBody>
      </p:sp>
      <p:pic>
        <p:nvPicPr>
          <p:cNvPr id="4" name="Content Placeholder 3" descr="Septal_Deviation_CT_Coronal_G.jpg"/>
          <p:cNvPicPr>
            <a:picLocks noGrp="1" noChangeAspect="1"/>
          </p:cNvPicPr>
          <p:nvPr>
            <p:ph sz="quarter" idx="1"/>
          </p:nvPr>
        </p:nvPicPr>
        <p:blipFill>
          <a:blip r:embed="rId2"/>
          <a:srcRect t="8208" b="14104"/>
          <a:stretch>
            <a:fillRect/>
          </a:stretch>
        </p:blipFill>
        <p:spPr>
          <a:xfrm>
            <a:off x="1714480" y="1571612"/>
            <a:ext cx="4929221" cy="4296668"/>
          </a:xfrm>
        </p:spPr>
      </p:pic>
    </p:spTree>
    <p:extLst>
      <p:ext uri="{BB962C8B-B14F-4D97-AF65-F5344CB8AC3E}">
        <p14:creationId xmlns:p14="http://schemas.microsoft.com/office/powerpoint/2010/main" val="244325171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34" y="571480"/>
            <a:ext cx="8072494" cy="5643602"/>
          </a:xfrm>
        </p:spPr>
        <p:txBody>
          <a:bodyPr>
            <a:normAutofit/>
          </a:bodyPr>
          <a:lstStyle/>
          <a:p>
            <a:r>
              <a:rPr lang="en-US" sz="2800" b="1" dirty="0">
                <a:solidFill>
                  <a:srgbClr val="FF33CC"/>
                </a:solidFill>
              </a:rPr>
              <a:t>Symptomatology - </a:t>
            </a:r>
            <a:r>
              <a:rPr lang="en-US" sz="2800" dirty="0"/>
              <a:t>nasal congestion and headache, E. tube dysfunction, symptoms of recurrent otitis, acute and chronic rhinitis, sinusitis and pharyngitis.</a:t>
            </a:r>
          </a:p>
          <a:p>
            <a:r>
              <a:rPr lang="en-US" sz="2800" b="1" dirty="0">
                <a:solidFill>
                  <a:srgbClr val="FF33CC"/>
                </a:solidFill>
              </a:rPr>
              <a:t>Diagnosis - </a:t>
            </a:r>
            <a:r>
              <a:rPr lang="en-US" sz="2800" dirty="0"/>
              <a:t>medical history, clinical examination, X-ray of the PNS, nasal and throat swab, </a:t>
            </a:r>
            <a:r>
              <a:rPr lang="en-US" sz="2800" dirty="0" err="1"/>
              <a:t>rhinomanometry</a:t>
            </a:r>
            <a:r>
              <a:rPr lang="en-US" sz="2800" dirty="0"/>
              <a:t>.</a:t>
            </a:r>
          </a:p>
          <a:p>
            <a:r>
              <a:rPr lang="en-US" sz="2800" b="1" dirty="0">
                <a:solidFill>
                  <a:srgbClr val="FF33CC"/>
                </a:solidFill>
              </a:rPr>
              <a:t>Therapy - </a:t>
            </a:r>
            <a:r>
              <a:rPr lang="en-US" sz="2800" b="1" dirty="0"/>
              <a:t>surgical</a:t>
            </a:r>
          </a:p>
          <a:p>
            <a:r>
              <a:rPr lang="en-US" sz="2800" b="1" dirty="0">
                <a:solidFill>
                  <a:srgbClr val="FF33CC"/>
                </a:solidFill>
              </a:rPr>
              <a:t>in adults - </a:t>
            </a:r>
            <a:r>
              <a:rPr lang="en-US" sz="2800" b="1" dirty="0" err="1">
                <a:solidFill>
                  <a:srgbClr val="FF0000"/>
                </a:solidFill>
              </a:rPr>
              <a:t>septoplasty</a:t>
            </a:r>
            <a:endParaRPr lang="en-US" sz="2800" b="1" dirty="0">
              <a:solidFill>
                <a:srgbClr val="FF0000"/>
              </a:solidFill>
            </a:endParaRPr>
          </a:p>
          <a:p>
            <a:r>
              <a:rPr lang="en-US" sz="2800" b="1" dirty="0">
                <a:solidFill>
                  <a:srgbClr val="FF33CC"/>
                </a:solidFill>
              </a:rPr>
              <a:t>in children - </a:t>
            </a:r>
            <a:r>
              <a:rPr lang="en-US" sz="2800" dirty="0"/>
              <a:t>where it is indicated due to the present extremely severe deformation of the septum, correction is </a:t>
            </a:r>
            <a:r>
              <a:rPr lang="en-US" sz="2800" dirty="0" smtClean="0"/>
              <a:t>done</a:t>
            </a:r>
            <a:r>
              <a:rPr lang="sr-Latn-RS" sz="2800" dirty="0" smtClean="0"/>
              <a:t> </a:t>
            </a:r>
            <a:r>
              <a:rPr lang="sr-Latn-RS" sz="2800" dirty="0"/>
              <a:t>(„redressement “)</a:t>
            </a:r>
            <a:endParaRPr lang="en-US" sz="2400" dirty="0"/>
          </a:p>
        </p:txBody>
      </p:sp>
    </p:spTree>
    <p:extLst>
      <p:ext uri="{BB962C8B-B14F-4D97-AF65-F5344CB8AC3E}">
        <p14:creationId xmlns:p14="http://schemas.microsoft.com/office/powerpoint/2010/main" val="2317828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solidFill>
                  <a:srgbClr val="6600CC"/>
                </a:solidFill>
              </a:rPr>
              <a:t>Antrochoanal</a:t>
            </a:r>
            <a:r>
              <a:rPr lang="en-US" dirty="0">
                <a:solidFill>
                  <a:srgbClr val="6600CC"/>
                </a:solidFill>
              </a:rPr>
              <a:t> </a:t>
            </a:r>
            <a:r>
              <a:rPr lang="en-US" dirty="0" smtClean="0">
                <a:solidFill>
                  <a:srgbClr val="6600CC"/>
                </a:solidFill>
              </a:rPr>
              <a:t>polyp</a:t>
            </a:r>
            <a:endParaRPr lang="en-US" dirty="0">
              <a:solidFill>
                <a:srgbClr val="6600CC"/>
              </a:solidFill>
            </a:endParaRPr>
          </a:p>
        </p:txBody>
      </p:sp>
      <p:pic>
        <p:nvPicPr>
          <p:cNvPr id="4" name="Picture 5"/>
          <p:cNvPicPr>
            <a:picLocks noGrp="1" noChangeAspect="1" noChangeArrowheads="1"/>
          </p:cNvPicPr>
          <p:nvPr>
            <p:ph sz="quarter" idx="1"/>
          </p:nvPr>
        </p:nvPicPr>
        <p:blipFill>
          <a:blip r:embed="rId3"/>
          <a:srcRect/>
          <a:stretch>
            <a:fillRect/>
          </a:stretch>
        </p:blipFill>
        <p:spPr bwMode="auto">
          <a:xfrm>
            <a:off x="500034" y="2000240"/>
            <a:ext cx="3990976" cy="3105150"/>
          </a:xfrm>
          <a:prstGeom prst="rect">
            <a:avLst/>
          </a:prstGeom>
          <a:noFill/>
          <a:ln w="9525">
            <a:noFill/>
            <a:miter lim="800000"/>
            <a:headEnd/>
            <a:tailEnd/>
          </a:ln>
        </p:spPr>
      </p:pic>
      <p:graphicFrame>
        <p:nvGraphicFramePr>
          <p:cNvPr id="12290" name="Object 4"/>
          <p:cNvGraphicFramePr>
            <a:graphicFrameLocks noChangeAspect="1"/>
          </p:cNvGraphicFramePr>
          <p:nvPr/>
        </p:nvGraphicFramePr>
        <p:xfrm>
          <a:off x="4643438" y="2000240"/>
          <a:ext cx="3764882" cy="3040867"/>
        </p:xfrm>
        <a:graphic>
          <a:graphicData uri="http://schemas.openxmlformats.org/presentationml/2006/ole">
            <mc:AlternateContent xmlns:mc="http://schemas.openxmlformats.org/markup-compatibility/2006">
              <mc:Choice xmlns:v="urn:schemas-microsoft-com:vml" Requires="v">
                <p:oleObj spid="_x0000_s12360" name="Photo Editor Photo" r:id="rId4" imgW="1905266" imgH="1305107" progId="">
                  <p:embed/>
                </p:oleObj>
              </mc:Choice>
              <mc:Fallback>
                <p:oleObj name="Photo Editor Photo" r:id="rId4" imgW="1905266" imgH="1305107" progId="">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3438" y="2000240"/>
                        <a:ext cx="3764882" cy="30408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2135</TotalTime>
  <Words>2686</Words>
  <Application>Microsoft Office PowerPoint</Application>
  <PresentationFormat>On-screen Show (4:3)</PresentationFormat>
  <Paragraphs>237</Paragraphs>
  <Slides>84</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84</vt:i4>
      </vt:variant>
    </vt:vector>
  </HeadingPairs>
  <TitlesOfParts>
    <vt:vector size="86" baseType="lpstr">
      <vt:lpstr>Oriel</vt:lpstr>
      <vt:lpstr>Photo Editor Photo</vt:lpstr>
      <vt:lpstr>Sinonasal polyposis</vt:lpstr>
      <vt:lpstr>PowerPoint Presentation</vt:lpstr>
      <vt:lpstr>PowerPoint Presentation</vt:lpstr>
      <vt:lpstr>PowerPoint Presentation</vt:lpstr>
      <vt:lpstr>Deformative nasal polyposis – Woakes disease</vt:lpstr>
      <vt:lpstr>PowerPoint Presentation</vt:lpstr>
      <vt:lpstr>Antrochoanal polyp</vt:lpstr>
      <vt:lpstr>Antrochoanal polyp</vt:lpstr>
      <vt:lpstr>Antrochoanal polyp</vt:lpstr>
      <vt:lpstr>Antrochoanal polyp – nasal endoscopy </vt:lpstr>
      <vt:lpstr>Antrochoanal polyp</vt:lpstr>
      <vt:lpstr>Antrochoanal polyp – CT </vt:lpstr>
      <vt:lpstr>Inflammatory diseases of the paranasal sinuses</vt:lpstr>
      <vt:lpstr>Classification</vt:lpstr>
      <vt:lpstr>Acute sinusitis in adults</vt:lpstr>
      <vt:lpstr>PowerPoint Presentation</vt:lpstr>
      <vt:lpstr>Normal anatomy of the paranasal sinuses</vt:lpstr>
      <vt:lpstr>Lateral wall of the nasal cavity</vt:lpstr>
      <vt:lpstr>Maxillary sinus ostium</vt:lpstr>
      <vt:lpstr>Ostiomeatal complex (OMS) and mechanism of inflammation onset</vt:lpstr>
      <vt:lpstr>PowerPoint Presentation</vt:lpstr>
      <vt:lpstr>Paranasal sinuses x ray – acute sinusitis of the right maxillary sinus</vt:lpstr>
      <vt:lpstr>Paranasal sinuses ultrasound – Acute sinusitis</vt:lpstr>
      <vt:lpstr>CT scan – Acute maxillary sinusitis</vt:lpstr>
      <vt:lpstr>PowerPoint Presentation</vt:lpstr>
      <vt:lpstr>Chronic sinusitis in adults</vt:lpstr>
      <vt:lpstr>PowerPoint Presentation</vt:lpstr>
      <vt:lpstr>CT – Bilateral chronic maxillary sinusitis</vt:lpstr>
      <vt:lpstr>MRI – Bilateral chronic maxillary sinusitis</vt:lpstr>
      <vt:lpstr>Instruments and endoscopes for FESS</vt:lpstr>
      <vt:lpstr>PowerPoint Presentation</vt:lpstr>
      <vt:lpstr>Caldwell-Luc operation of the maxillary sinus</vt:lpstr>
      <vt:lpstr>Frontoethmoidectomy of the left frontal-ethmoid complex</vt:lpstr>
      <vt:lpstr>Paranasal sinusitis in children</vt:lpstr>
      <vt:lpstr>PowerPoint Presentation</vt:lpstr>
      <vt:lpstr>Acute sinusitis in children</vt:lpstr>
      <vt:lpstr>PowerPoint Presentation</vt:lpstr>
      <vt:lpstr>Chronis sinusitis in children</vt:lpstr>
      <vt:lpstr>PowerPoint Presentation</vt:lpstr>
      <vt:lpstr>Fungal rhinosinusitis</vt:lpstr>
      <vt:lpstr>Classification of fungal rhinosinusitis</vt:lpstr>
      <vt:lpstr>acute invasive rhinosinusitis</vt:lpstr>
      <vt:lpstr>chronic invasive rhinosinusitis</vt:lpstr>
      <vt:lpstr>fungal ball</vt:lpstr>
      <vt:lpstr>allergic fungal rhinosinusitis</vt:lpstr>
      <vt:lpstr>Complications of sinonasal inflammatory diseases</vt:lpstr>
      <vt:lpstr>PowerPoint Presentation</vt:lpstr>
      <vt:lpstr>Exocranial sinonasal complications</vt:lpstr>
      <vt:lpstr>Skull bone osteomyelitis</vt:lpstr>
      <vt:lpstr>Maxillary osteomyelitis</vt:lpstr>
      <vt:lpstr>Oculo-orbital complications</vt:lpstr>
      <vt:lpstr>PowerPoint Presentation</vt:lpstr>
      <vt:lpstr>PowerPoint Presentation</vt:lpstr>
      <vt:lpstr>Paranasal sinus CT– maxillary and ethmoid sinusitis and subperiostal abscess</vt:lpstr>
      <vt:lpstr>Orbital cellulitis</vt:lpstr>
      <vt:lpstr>Orbital cellulitis (patient and CT)</vt:lpstr>
      <vt:lpstr>Paranasal sinus CT (transverse plane with contrast) – medial abscess of the orbit</vt:lpstr>
      <vt:lpstr>Endocranial sino-nasal complications</vt:lpstr>
      <vt:lpstr>Acquired deformities of the nasal pyramid</vt:lpstr>
      <vt:lpstr>PowerPoint Presentation</vt:lpstr>
      <vt:lpstr>PowerPoint Presentation</vt:lpstr>
      <vt:lpstr>Rhino lordosis </vt:lpstr>
      <vt:lpstr>Rhino lordosis </vt:lpstr>
      <vt:lpstr>Rhino scoliosis </vt:lpstr>
      <vt:lpstr>Rhino scoliosis with deviation of the nasal septum</vt:lpstr>
      <vt:lpstr>Rhino scoliosis </vt:lpstr>
      <vt:lpstr>Rhino scoliosis </vt:lpstr>
      <vt:lpstr>Rhino scoliosis </vt:lpstr>
      <vt:lpstr>rhino kyphosis </vt:lpstr>
      <vt:lpstr>rhino kyphosis </vt:lpstr>
      <vt:lpstr>rhino kyphosis </vt:lpstr>
      <vt:lpstr>rhino kyphosis </vt:lpstr>
      <vt:lpstr>rhino kyphosis </vt:lpstr>
      <vt:lpstr>Acquired deformities of the nasal septum</vt:lpstr>
      <vt:lpstr>PowerPoint Presentation</vt:lpstr>
      <vt:lpstr>PowerPoint Presentation</vt:lpstr>
      <vt:lpstr>Deviation of the nasal septum („C“)</vt:lpstr>
      <vt:lpstr>Deviation of the nasal septum („C“) </vt:lpstr>
      <vt:lpstr>Subluxation of the nasal septum </vt:lpstr>
      <vt:lpstr>Nasal spine (endoscopic view) and after extirpation</vt:lpstr>
      <vt:lpstr>Nasal spine </vt:lpstr>
      <vt:lpstr>Impacted nasal spine </vt:lpstr>
      <vt:lpstr>Impaction </vt:lpstr>
      <vt:lpstr>PowerPoint Presentation</vt:lpstr>
    </vt:vector>
  </TitlesOfParts>
  <Company>Grizli777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ЗАПАЉЕЊА СПОЉАШЊЕГ НОСА</dc:title>
  <dc:creator>Branislav</dc:creator>
  <cp:lastModifiedBy>orl@ukck.rs</cp:lastModifiedBy>
  <cp:revision>227</cp:revision>
  <dcterms:created xsi:type="dcterms:W3CDTF">2014-02-01T23:34:55Z</dcterms:created>
  <dcterms:modified xsi:type="dcterms:W3CDTF">2025-02-12T20:28:16Z</dcterms:modified>
</cp:coreProperties>
</file>